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60" r:id="rId4"/>
  </p:sldIdLst>
  <p:sldSz cx="10693400" cy="7562850"/>
  <p:notesSz cx="10693400" cy="75628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9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200" y="812292"/>
            <a:ext cx="10534015" cy="219710"/>
          </a:xfrm>
          <a:custGeom>
            <a:avLst/>
            <a:gdLst/>
            <a:ahLst/>
            <a:cxnLst/>
            <a:rect l="l" t="t" r="r" b="b"/>
            <a:pathLst>
              <a:path w="10534015" h="219709">
                <a:moveTo>
                  <a:pt x="10533888" y="219455"/>
                </a:moveTo>
                <a:lnTo>
                  <a:pt x="0" y="219455"/>
                </a:lnTo>
                <a:lnTo>
                  <a:pt x="0" y="0"/>
                </a:lnTo>
                <a:lnTo>
                  <a:pt x="10533888" y="0"/>
                </a:lnTo>
                <a:lnTo>
                  <a:pt x="10533888" y="219455"/>
                </a:lnTo>
                <a:close/>
              </a:path>
            </a:pathLst>
          </a:custGeom>
          <a:solidFill>
            <a:srgbClr val="FBD4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728471"/>
            <a:ext cx="10692765" cy="303530"/>
          </a:xfrm>
          <a:custGeom>
            <a:avLst/>
            <a:gdLst/>
            <a:ahLst/>
            <a:cxnLst/>
            <a:rect l="l" t="t" r="r" b="b"/>
            <a:pathLst>
              <a:path w="10692765" h="303530">
                <a:moveTo>
                  <a:pt x="10668" y="83832"/>
                </a:moveTo>
                <a:lnTo>
                  <a:pt x="0" y="83832"/>
                </a:lnTo>
                <a:lnTo>
                  <a:pt x="0" y="303288"/>
                </a:lnTo>
                <a:lnTo>
                  <a:pt x="10668" y="303288"/>
                </a:lnTo>
                <a:lnTo>
                  <a:pt x="10668" y="83832"/>
                </a:lnTo>
                <a:close/>
              </a:path>
              <a:path w="10692765" h="303530">
                <a:moveTo>
                  <a:pt x="10610088" y="74688"/>
                </a:moveTo>
                <a:lnTo>
                  <a:pt x="76200" y="74688"/>
                </a:lnTo>
                <a:lnTo>
                  <a:pt x="67056" y="74688"/>
                </a:lnTo>
                <a:lnTo>
                  <a:pt x="67056" y="83832"/>
                </a:lnTo>
                <a:lnTo>
                  <a:pt x="67056" y="303288"/>
                </a:lnTo>
                <a:lnTo>
                  <a:pt x="76200" y="303288"/>
                </a:lnTo>
                <a:lnTo>
                  <a:pt x="76200" y="83832"/>
                </a:lnTo>
                <a:lnTo>
                  <a:pt x="10610088" y="83832"/>
                </a:lnTo>
                <a:lnTo>
                  <a:pt x="10610088" y="74688"/>
                </a:lnTo>
                <a:close/>
              </a:path>
              <a:path w="10692765" h="303530">
                <a:moveTo>
                  <a:pt x="10692384" y="12"/>
                </a:moveTo>
                <a:lnTo>
                  <a:pt x="10610088" y="12"/>
                </a:lnTo>
                <a:lnTo>
                  <a:pt x="76200" y="12"/>
                </a:lnTo>
                <a:lnTo>
                  <a:pt x="10668" y="12"/>
                </a:lnTo>
                <a:lnTo>
                  <a:pt x="0" y="0"/>
                </a:lnTo>
                <a:lnTo>
                  <a:pt x="0" y="18300"/>
                </a:lnTo>
                <a:lnTo>
                  <a:pt x="0" y="83820"/>
                </a:lnTo>
                <a:lnTo>
                  <a:pt x="10668" y="83820"/>
                </a:lnTo>
                <a:lnTo>
                  <a:pt x="10668" y="18300"/>
                </a:lnTo>
                <a:lnTo>
                  <a:pt x="76200" y="18300"/>
                </a:lnTo>
                <a:lnTo>
                  <a:pt x="10610088" y="18300"/>
                </a:lnTo>
                <a:lnTo>
                  <a:pt x="10692384" y="18300"/>
                </a:lnTo>
                <a:lnTo>
                  <a:pt x="10692384" y="12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6200" y="1031748"/>
            <a:ext cx="10534015" cy="204470"/>
          </a:xfrm>
          <a:custGeom>
            <a:avLst/>
            <a:gdLst/>
            <a:ahLst/>
            <a:cxnLst/>
            <a:rect l="l" t="t" r="r" b="b"/>
            <a:pathLst>
              <a:path w="10534015" h="204469">
                <a:moveTo>
                  <a:pt x="10533888" y="204215"/>
                </a:moveTo>
                <a:lnTo>
                  <a:pt x="0" y="204215"/>
                </a:lnTo>
                <a:lnTo>
                  <a:pt x="0" y="0"/>
                </a:lnTo>
                <a:lnTo>
                  <a:pt x="10533888" y="0"/>
                </a:lnTo>
                <a:lnTo>
                  <a:pt x="10533888" y="204215"/>
                </a:lnTo>
                <a:close/>
              </a:path>
            </a:pathLst>
          </a:custGeom>
          <a:solidFill>
            <a:srgbClr val="FBD4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333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333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333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9812" y="144780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4">
                <a:moveTo>
                  <a:pt x="56388" y="38100"/>
                </a:moveTo>
                <a:lnTo>
                  <a:pt x="0" y="38100"/>
                </a:lnTo>
                <a:lnTo>
                  <a:pt x="0" y="0"/>
                </a:lnTo>
                <a:lnTo>
                  <a:pt x="56388" y="0"/>
                </a:lnTo>
                <a:lnTo>
                  <a:pt x="56388" y="38100"/>
                </a:lnTo>
                <a:close/>
              </a:path>
              <a:path w="56515" h="56514">
                <a:moveTo>
                  <a:pt x="56388" y="56388"/>
                </a:moveTo>
                <a:lnTo>
                  <a:pt x="47244" y="56388"/>
                </a:lnTo>
                <a:lnTo>
                  <a:pt x="47244" y="47244"/>
                </a:lnTo>
                <a:lnTo>
                  <a:pt x="56388" y="47244"/>
                </a:lnTo>
                <a:lnTo>
                  <a:pt x="56388" y="56388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59200" y="1204985"/>
            <a:ext cx="3167379" cy="625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3333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069" y="43336"/>
            <a:ext cx="10590530" cy="1053494"/>
          </a:xfrm>
          <a:prstGeom prst="rect">
            <a:avLst/>
          </a:prstGeom>
          <a:solidFill>
            <a:srgbClr val="E4DFEB"/>
          </a:solidFill>
          <a:ln w="38100">
            <a:solidFill>
              <a:srgbClr val="800080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algn="ctr">
              <a:lnSpc>
                <a:spcPts val="1650"/>
              </a:lnSpc>
              <a:spcBef>
                <a:spcPts val="215"/>
              </a:spcBef>
            </a:pPr>
            <a:r>
              <a:rPr lang="tr-TR" sz="1400" b="1" dirty="0">
                <a:solidFill>
                  <a:srgbClr val="800080"/>
                </a:solidFill>
                <a:latin typeface="Times New Roman"/>
                <a:cs typeface="Times New Roman"/>
              </a:rPr>
              <a:t>T.C. </a:t>
            </a:r>
            <a:r>
              <a:rPr sz="1400" b="1" dirty="0">
                <a:solidFill>
                  <a:srgbClr val="800080"/>
                </a:solidFill>
                <a:latin typeface="Times New Roman"/>
                <a:cs typeface="Times New Roman"/>
              </a:rPr>
              <a:t>GİRESUN</a:t>
            </a:r>
            <a:r>
              <a:rPr sz="1400" b="1" spc="-20" dirty="0">
                <a:solidFill>
                  <a:srgbClr val="80008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800080"/>
                </a:solidFill>
                <a:latin typeface="Times New Roman"/>
                <a:cs typeface="Times New Roman"/>
              </a:rPr>
              <a:t>ÜNİVERSİTESİ</a:t>
            </a:r>
            <a:endParaRPr sz="1400" dirty="0">
              <a:latin typeface="Times New Roman"/>
              <a:cs typeface="Times New Roman"/>
            </a:endParaRPr>
          </a:p>
          <a:p>
            <a:pPr algn="ctr">
              <a:lnSpc>
                <a:spcPts val="1595"/>
              </a:lnSpc>
            </a:pPr>
            <a:r>
              <a:rPr sz="1400" b="1" spc="-5" dirty="0">
                <a:solidFill>
                  <a:srgbClr val="800080"/>
                </a:solidFill>
                <a:latin typeface="Times New Roman"/>
                <a:cs typeface="Times New Roman"/>
              </a:rPr>
              <a:t>ALUCRA TURAN </a:t>
            </a:r>
            <a:r>
              <a:rPr sz="1400" b="1" dirty="0">
                <a:solidFill>
                  <a:srgbClr val="800080"/>
                </a:solidFill>
                <a:latin typeface="Times New Roman"/>
                <a:cs typeface="Times New Roman"/>
              </a:rPr>
              <a:t>BULUTCU MESLEK</a:t>
            </a:r>
            <a:r>
              <a:rPr sz="1400" b="1" spc="-10" dirty="0">
                <a:solidFill>
                  <a:srgbClr val="800080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800080"/>
                </a:solidFill>
                <a:latin typeface="Times New Roman"/>
                <a:cs typeface="Times New Roman"/>
              </a:rPr>
              <a:t>YÜKSEKOKULU</a:t>
            </a:r>
            <a:endParaRPr sz="1400" dirty="0">
              <a:latin typeface="Times New Roman"/>
              <a:cs typeface="Times New Roman"/>
            </a:endParaRPr>
          </a:p>
          <a:p>
            <a:pPr marL="3723640" marR="3716654" algn="ctr">
              <a:lnSpc>
                <a:spcPts val="2290"/>
              </a:lnSpc>
              <a:spcBef>
                <a:spcPts val="110"/>
              </a:spcBef>
            </a:pPr>
            <a:r>
              <a:rPr sz="2000" b="1" spc="-5" dirty="0">
                <a:solidFill>
                  <a:srgbClr val="000080"/>
                </a:solidFill>
                <a:latin typeface="Times New Roman"/>
                <a:cs typeface="Times New Roman"/>
              </a:rPr>
              <a:t>ORGANİZASYON</a:t>
            </a:r>
            <a:r>
              <a:rPr sz="2000" b="1" spc="-25" dirty="0">
                <a:solidFill>
                  <a:srgbClr val="00008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000080"/>
                </a:solidFill>
                <a:latin typeface="Times New Roman"/>
                <a:cs typeface="Times New Roman"/>
              </a:rPr>
              <a:t>ŞEMASI  (AKADEMİK)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812" y="1424940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5">
                <a:moveTo>
                  <a:pt x="56388" y="56388"/>
                </a:moveTo>
                <a:lnTo>
                  <a:pt x="0" y="56388"/>
                </a:lnTo>
                <a:lnTo>
                  <a:pt x="0" y="18288"/>
                </a:lnTo>
                <a:lnTo>
                  <a:pt x="56388" y="18288"/>
                </a:lnTo>
                <a:lnTo>
                  <a:pt x="56388" y="56388"/>
                </a:lnTo>
                <a:close/>
              </a:path>
              <a:path w="56515" h="56515">
                <a:moveTo>
                  <a:pt x="56388" y="9144"/>
                </a:moveTo>
                <a:lnTo>
                  <a:pt x="47244" y="9144"/>
                </a:lnTo>
                <a:lnTo>
                  <a:pt x="47244" y="0"/>
                </a:lnTo>
                <a:lnTo>
                  <a:pt x="56388" y="0"/>
                </a:lnTo>
                <a:lnTo>
                  <a:pt x="56388" y="9144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973152" y="1296264"/>
            <a:ext cx="6500858" cy="3516187"/>
            <a:chOff x="1989114" y="1377756"/>
            <a:chExt cx="6500858" cy="3516187"/>
          </a:xfrm>
        </p:grpSpPr>
        <p:sp>
          <p:nvSpPr>
            <p:cNvPr id="5" name="object 5"/>
            <p:cNvSpPr/>
            <p:nvPr/>
          </p:nvSpPr>
          <p:spPr>
            <a:xfrm>
              <a:off x="1989114" y="4848224"/>
              <a:ext cx="6500858" cy="45719"/>
            </a:xfrm>
            <a:custGeom>
              <a:avLst/>
              <a:gdLst/>
              <a:ahLst/>
              <a:cxnLst/>
              <a:rect l="l" t="t" r="r" b="b"/>
              <a:pathLst>
                <a:path w="6626859" h="981710">
                  <a:moveTo>
                    <a:pt x="0" y="981455"/>
                  </a:moveTo>
                  <a:lnTo>
                    <a:pt x="0" y="1523"/>
                  </a:lnTo>
                </a:path>
                <a:path w="6626859" h="981710">
                  <a:moveTo>
                    <a:pt x="6623304" y="658367"/>
                  </a:moveTo>
                  <a:lnTo>
                    <a:pt x="6626352" y="0"/>
                  </a:lnTo>
                </a:path>
                <a:path w="6626859" h="981710">
                  <a:moveTo>
                    <a:pt x="0" y="1523"/>
                  </a:moveTo>
                  <a:lnTo>
                    <a:pt x="6623304" y="1523"/>
                  </a:lnTo>
                </a:path>
              </a:pathLst>
            </a:custGeom>
            <a:ln w="38100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47416" y="3579114"/>
              <a:ext cx="4459605" cy="0"/>
            </a:xfrm>
            <a:custGeom>
              <a:avLst/>
              <a:gdLst/>
              <a:ahLst/>
              <a:cxnLst/>
              <a:rect l="l" t="t" r="r" b="b"/>
              <a:pathLst>
                <a:path w="4459605">
                  <a:moveTo>
                    <a:pt x="0" y="0"/>
                  </a:moveTo>
                  <a:lnTo>
                    <a:pt x="4459224" y="0"/>
                  </a:lnTo>
                </a:path>
              </a:pathLst>
            </a:custGeom>
            <a:ln w="70103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164840" y="1387418"/>
              <a:ext cx="3657600" cy="909955"/>
            </a:xfrm>
            <a:custGeom>
              <a:avLst/>
              <a:gdLst/>
              <a:ahLst/>
              <a:cxnLst/>
              <a:rect l="l" t="t" r="r" b="b"/>
              <a:pathLst>
                <a:path w="3657600" h="909955">
                  <a:moveTo>
                    <a:pt x="3505200" y="909828"/>
                  </a:moveTo>
                  <a:lnTo>
                    <a:pt x="150875" y="909828"/>
                  </a:lnTo>
                  <a:lnTo>
                    <a:pt x="102998" y="902183"/>
                  </a:lnTo>
                  <a:lnTo>
                    <a:pt x="61557" y="880859"/>
                  </a:lnTo>
                  <a:lnTo>
                    <a:pt x="28968" y="848270"/>
                  </a:lnTo>
                  <a:lnTo>
                    <a:pt x="7644" y="806829"/>
                  </a:lnTo>
                  <a:lnTo>
                    <a:pt x="0" y="758952"/>
                  </a:lnTo>
                  <a:lnTo>
                    <a:pt x="0" y="152400"/>
                  </a:lnTo>
                  <a:lnTo>
                    <a:pt x="7644" y="104363"/>
                  </a:lnTo>
                  <a:lnTo>
                    <a:pt x="28968" y="62544"/>
                  </a:lnTo>
                  <a:lnTo>
                    <a:pt x="61557" y="29504"/>
                  </a:lnTo>
                  <a:lnTo>
                    <a:pt x="102998" y="7802"/>
                  </a:lnTo>
                  <a:lnTo>
                    <a:pt x="150875" y="0"/>
                  </a:lnTo>
                  <a:lnTo>
                    <a:pt x="3505200" y="0"/>
                  </a:lnTo>
                  <a:lnTo>
                    <a:pt x="3553236" y="7802"/>
                  </a:lnTo>
                  <a:lnTo>
                    <a:pt x="3595055" y="29504"/>
                  </a:lnTo>
                  <a:lnTo>
                    <a:pt x="3628095" y="62544"/>
                  </a:lnTo>
                  <a:lnTo>
                    <a:pt x="3649797" y="104363"/>
                  </a:lnTo>
                  <a:lnTo>
                    <a:pt x="3657600" y="152400"/>
                  </a:lnTo>
                  <a:lnTo>
                    <a:pt x="3657600" y="758952"/>
                  </a:lnTo>
                  <a:lnTo>
                    <a:pt x="3649797" y="806829"/>
                  </a:lnTo>
                  <a:lnTo>
                    <a:pt x="3628095" y="848270"/>
                  </a:lnTo>
                  <a:lnTo>
                    <a:pt x="3595055" y="880859"/>
                  </a:lnTo>
                  <a:lnTo>
                    <a:pt x="3553236" y="902183"/>
                  </a:lnTo>
                  <a:lnTo>
                    <a:pt x="3505200" y="909828"/>
                  </a:lnTo>
                  <a:close/>
                </a:path>
              </a:pathLst>
            </a:custGeom>
            <a:solidFill>
              <a:srgbClr val="E4D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94501" y="1377756"/>
              <a:ext cx="3784600" cy="1036319"/>
            </a:xfrm>
            <a:custGeom>
              <a:avLst/>
              <a:gdLst/>
              <a:ahLst/>
              <a:cxnLst/>
              <a:rect l="l" t="t" r="r" b="b"/>
              <a:pathLst>
                <a:path w="3784600" h="1036319">
                  <a:moveTo>
                    <a:pt x="3569208" y="1036320"/>
                  </a:moveTo>
                  <a:lnTo>
                    <a:pt x="211836" y="1036320"/>
                  </a:lnTo>
                  <a:lnTo>
                    <a:pt x="190500" y="1033780"/>
                  </a:lnTo>
                  <a:lnTo>
                    <a:pt x="147828" y="1024890"/>
                  </a:lnTo>
                  <a:lnTo>
                    <a:pt x="109728" y="1008380"/>
                  </a:lnTo>
                  <a:lnTo>
                    <a:pt x="76200" y="984250"/>
                  </a:lnTo>
                  <a:lnTo>
                    <a:pt x="47244" y="955040"/>
                  </a:lnTo>
                  <a:lnTo>
                    <a:pt x="24384" y="919480"/>
                  </a:lnTo>
                  <a:lnTo>
                    <a:pt x="3048" y="861060"/>
                  </a:lnTo>
                  <a:lnTo>
                    <a:pt x="1422" y="838200"/>
                  </a:lnTo>
                  <a:lnTo>
                    <a:pt x="0" y="820420"/>
                  </a:lnTo>
                  <a:lnTo>
                    <a:pt x="0" y="210820"/>
                  </a:lnTo>
                  <a:lnTo>
                    <a:pt x="1524" y="187960"/>
                  </a:lnTo>
                  <a:lnTo>
                    <a:pt x="10668" y="147320"/>
                  </a:lnTo>
                  <a:lnTo>
                    <a:pt x="27432" y="109220"/>
                  </a:lnTo>
                  <a:lnTo>
                    <a:pt x="50292" y="76200"/>
                  </a:lnTo>
                  <a:lnTo>
                    <a:pt x="80772" y="46990"/>
                  </a:lnTo>
                  <a:lnTo>
                    <a:pt x="115824" y="24130"/>
                  </a:lnTo>
                  <a:lnTo>
                    <a:pt x="153924" y="8890"/>
                  </a:lnTo>
                  <a:lnTo>
                    <a:pt x="196596" y="0"/>
                  </a:lnTo>
                  <a:lnTo>
                    <a:pt x="3572256" y="0"/>
                  </a:lnTo>
                  <a:lnTo>
                    <a:pt x="3616452" y="3810"/>
                  </a:lnTo>
                  <a:lnTo>
                    <a:pt x="3656076" y="17780"/>
                  </a:lnTo>
                  <a:lnTo>
                    <a:pt x="3661301" y="20320"/>
                  </a:lnTo>
                  <a:lnTo>
                    <a:pt x="198120" y="20320"/>
                  </a:lnTo>
                  <a:lnTo>
                    <a:pt x="178308" y="24130"/>
                  </a:lnTo>
                  <a:lnTo>
                    <a:pt x="160020" y="27940"/>
                  </a:lnTo>
                  <a:lnTo>
                    <a:pt x="141732" y="34290"/>
                  </a:lnTo>
                  <a:lnTo>
                    <a:pt x="124968" y="41910"/>
                  </a:lnTo>
                  <a:lnTo>
                    <a:pt x="108204" y="53340"/>
                  </a:lnTo>
                  <a:lnTo>
                    <a:pt x="92964" y="63500"/>
                  </a:lnTo>
                  <a:lnTo>
                    <a:pt x="54864" y="104140"/>
                  </a:lnTo>
                  <a:lnTo>
                    <a:pt x="30480" y="154940"/>
                  </a:lnTo>
                  <a:lnTo>
                    <a:pt x="21336" y="210820"/>
                  </a:lnTo>
                  <a:lnTo>
                    <a:pt x="21336" y="838200"/>
                  </a:lnTo>
                  <a:lnTo>
                    <a:pt x="28956" y="876300"/>
                  </a:lnTo>
                  <a:lnTo>
                    <a:pt x="53340" y="927100"/>
                  </a:lnTo>
                  <a:lnTo>
                    <a:pt x="89916" y="969010"/>
                  </a:lnTo>
                  <a:lnTo>
                    <a:pt x="137160" y="998220"/>
                  </a:lnTo>
                  <a:lnTo>
                    <a:pt x="173736" y="1009650"/>
                  </a:lnTo>
                  <a:lnTo>
                    <a:pt x="213360" y="1014730"/>
                  </a:lnTo>
                  <a:lnTo>
                    <a:pt x="3659886" y="1014730"/>
                  </a:lnTo>
                  <a:lnTo>
                    <a:pt x="3630168" y="1026160"/>
                  </a:lnTo>
                  <a:lnTo>
                    <a:pt x="3610356" y="1031240"/>
                  </a:lnTo>
                  <a:lnTo>
                    <a:pt x="3587496" y="1033780"/>
                  </a:lnTo>
                  <a:lnTo>
                    <a:pt x="3569208" y="1036320"/>
                  </a:lnTo>
                  <a:close/>
                </a:path>
                <a:path w="3784600" h="1036319">
                  <a:moveTo>
                    <a:pt x="3659886" y="1014730"/>
                  </a:moveTo>
                  <a:lnTo>
                    <a:pt x="3569208" y="1014730"/>
                  </a:lnTo>
                  <a:lnTo>
                    <a:pt x="3605784" y="1010920"/>
                  </a:lnTo>
                  <a:lnTo>
                    <a:pt x="3625596" y="1005840"/>
                  </a:lnTo>
                  <a:lnTo>
                    <a:pt x="3675888" y="982980"/>
                  </a:lnTo>
                  <a:lnTo>
                    <a:pt x="3717036" y="946150"/>
                  </a:lnTo>
                  <a:lnTo>
                    <a:pt x="3747516" y="896620"/>
                  </a:lnTo>
                  <a:lnTo>
                    <a:pt x="3762756" y="842010"/>
                  </a:lnTo>
                  <a:lnTo>
                    <a:pt x="3762756" y="195580"/>
                  </a:lnTo>
                  <a:lnTo>
                    <a:pt x="3755136" y="157480"/>
                  </a:lnTo>
                  <a:lnTo>
                    <a:pt x="3720084" y="92710"/>
                  </a:lnTo>
                  <a:lnTo>
                    <a:pt x="3680460" y="54610"/>
                  </a:lnTo>
                  <a:lnTo>
                    <a:pt x="3646932" y="35560"/>
                  </a:lnTo>
                  <a:lnTo>
                    <a:pt x="3592068" y="20320"/>
                  </a:lnTo>
                  <a:lnTo>
                    <a:pt x="3661301" y="20320"/>
                  </a:lnTo>
                  <a:lnTo>
                    <a:pt x="3707892" y="49530"/>
                  </a:lnTo>
                  <a:lnTo>
                    <a:pt x="3736848" y="80010"/>
                  </a:lnTo>
                  <a:lnTo>
                    <a:pt x="3759708" y="114300"/>
                  </a:lnTo>
                  <a:lnTo>
                    <a:pt x="3774948" y="153670"/>
                  </a:lnTo>
                  <a:lnTo>
                    <a:pt x="3784092" y="195580"/>
                  </a:lnTo>
                  <a:lnTo>
                    <a:pt x="3784092" y="824230"/>
                  </a:lnTo>
                  <a:lnTo>
                    <a:pt x="3779520" y="866140"/>
                  </a:lnTo>
                  <a:lnTo>
                    <a:pt x="3765804" y="906780"/>
                  </a:lnTo>
                  <a:lnTo>
                    <a:pt x="3745992" y="942340"/>
                  </a:lnTo>
                  <a:lnTo>
                    <a:pt x="3704844" y="988060"/>
                  </a:lnTo>
                  <a:lnTo>
                    <a:pt x="3669792" y="1010920"/>
                  </a:lnTo>
                  <a:lnTo>
                    <a:pt x="3659886" y="1014730"/>
                  </a:lnTo>
                  <a:close/>
                </a:path>
                <a:path w="3784600" h="1036319">
                  <a:moveTo>
                    <a:pt x="3569208" y="993140"/>
                  </a:moveTo>
                  <a:lnTo>
                    <a:pt x="213360" y="993140"/>
                  </a:lnTo>
                  <a:lnTo>
                    <a:pt x="179832" y="990600"/>
                  </a:lnTo>
                  <a:lnTo>
                    <a:pt x="131064" y="971550"/>
                  </a:lnTo>
                  <a:lnTo>
                    <a:pt x="91440" y="941070"/>
                  </a:lnTo>
                  <a:lnTo>
                    <a:pt x="62484" y="901700"/>
                  </a:lnTo>
                  <a:lnTo>
                    <a:pt x="45720" y="854710"/>
                  </a:lnTo>
                  <a:lnTo>
                    <a:pt x="42672" y="838200"/>
                  </a:lnTo>
                  <a:lnTo>
                    <a:pt x="42672" y="195580"/>
                  </a:lnTo>
                  <a:lnTo>
                    <a:pt x="56388" y="146050"/>
                  </a:lnTo>
                  <a:lnTo>
                    <a:pt x="82296" y="102870"/>
                  </a:lnTo>
                  <a:lnTo>
                    <a:pt x="118872" y="71120"/>
                  </a:lnTo>
                  <a:lnTo>
                    <a:pt x="164592" y="48260"/>
                  </a:lnTo>
                  <a:lnTo>
                    <a:pt x="198120" y="41910"/>
                  </a:lnTo>
                  <a:lnTo>
                    <a:pt x="3587496" y="41910"/>
                  </a:lnTo>
                  <a:lnTo>
                    <a:pt x="3637788" y="55880"/>
                  </a:lnTo>
                  <a:lnTo>
                    <a:pt x="3680460" y="81280"/>
                  </a:lnTo>
                  <a:lnTo>
                    <a:pt x="3681814" y="82550"/>
                  </a:lnTo>
                  <a:lnTo>
                    <a:pt x="214884" y="82550"/>
                  </a:lnTo>
                  <a:lnTo>
                    <a:pt x="187452" y="86360"/>
                  </a:lnTo>
                  <a:lnTo>
                    <a:pt x="141732" y="106680"/>
                  </a:lnTo>
                  <a:lnTo>
                    <a:pt x="106680" y="142240"/>
                  </a:lnTo>
                  <a:lnTo>
                    <a:pt x="89916" y="176530"/>
                  </a:lnTo>
                  <a:lnTo>
                    <a:pt x="85344" y="201930"/>
                  </a:lnTo>
                  <a:lnTo>
                    <a:pt x="85344" y="834390"/>
                  </a:lnTo>
                  <a:lnTo>
                    <a:pt x="96012" y="872490"/>
                  </a:lnTo>
                  <a:lnTo>
                    <a:pt x="123444" y="914400"/>
                  </a:lnTo>
                  <a:lnTo>
                    <a:pt x="164592" y="941070"/>
                  </a:lnTo>
                  <a:lnTo>
                    <a:pt x="202692" y="949960"/>
                  </a:lnTo>
                  <a:lnTo>
                    <a:pt x="3683000" y="949960"/>
                  </a:lnTo>
                  <a:lnTo>
                    <a:pt x="3678936" y="953770"/>
                  </a:lnTo>
                  <a:lnTo>
                    <a:pt x="3636264" y="979170"/>
                  </a:lnTo>
                  <a:lnTo>
                    <a:pt x="3602736" y="990600"/>
                  </a:lnTo>
                  <a:lnTo>
                    <a:pt x="3569208" y="993140"/>
                  </a:lnTo>
                  <a:close/>
                </a:path>
                <a:path w="3784600" h="1036319">
                  <a:moveTo>
                    <a:pt x="3683000" y="949960"/>
                  </a:moveTo>
                  <a:lnTo>
                    <a:pt x="3584448" y="949960"/>
                  </a:lnTo>
                  <a:lnTo>
                    <a:pt x="3608832" y="944880"/>
                  </a:lnTo>
                  <a:lnTo>
                    <a:pt x="3633216" y="934720"/>
                  </a:lnTo>
                  <a:lnTo>
                    <a:pt x="3643884" y="927100"/>
                  </a:lnTo>
                  <a:lnTo>
                    <a:pt x="3662172" y="911860"/>
                  </a:lnTo>
                  <a:lnTo>
                    <a:pt x="3671316" y="902970"/>
                  </a:lnTo>
                  <a:lnTo>
                    <a:pt x="3677412" y="892810"/>
                  </a:lnTo>
                  <a:lnTo>
                    <a:pt x="3685032" y="881380"/>
                  </a:lnTo>
                  <a:lnTo>
                    <a:pt x="3694176" y="857250"/>
                  </a:lnTo>
                  <a:lnTo>
                    <a:pt x="3697224" y="845820"/>
                  </a:lnTo>
                  <a:lnTo>
                    <a:pt x="3698748" y="833120"/>
                  </a:lnTo>
                  <a:lnTo>
                    <a:pt x="3700272" y="819150"/>
                  </a:lnTo>
                  <a:lnTo>
                    <a:pt x="3700272" y="214630"/>
                  </a:lnTo>
                  <a:lnTo>
                    <a:pt x="3694176" y="175260"/>
                  </a:lnTo>
                  <a:lnTo>
                    <a:pt x="3677412" y="140970"/>
                  </a:lnTo>
                  <a:lnTo>
                    <a:pt x="3651504" y="111760"/>
                  </a:lnTo>
                  <a:lnTo>
                    <a:pt x="3607308" y="88900"/>
                  </a:lnTo>
                  <a:lnTo>
                    <a:pt x="3581400" y="85090"/>
                  </a:lnTo>
                  <a:lnTo>
                    <a:pt x="3569208" y="82550"/>
                  </a:lnTo>
                  <a:lnTo>
                    <a:pt x="3681814" y="82550"/>
                  </a:lnTo>
                  <a:lnTo>
                    <a:pt x="3692652" y="92710"/>
                  </a:lnTo>
                  <a:lnTo>
                    <a:pt x="3721608" y="132080"/>
                  </a:lnTo>
                  <a:lnTo>
                    <a:pt x="3741420" y="196850"/>
                  </a:lnTo>
                  <a:lnTo>
                    <a:pt x="3742944" y="214630"/>
                  </a:lnTo>
                  <a:lnTo>
                    <a:pt x="3742944" y="820420"/>
                  </a:lnTo>
                  <a:lnTo>
                    <a:pt x="3733800" y="872490"/>
                  </a:lnTo>
                  <a:lnTo>
                    <a:pt x="3712464" y="916940"/>
                  </a:lnTo>
                  <a:lnTo>
                    <a:pt x="3691128" y="942340"/>
                  </a:lnTo>
                  <a:lnTo>
                    <a:pt x="3683000" y="949960"/>
                  </a:lnTo>
                  <a:close/>
                </a:path>
                <a:path w="3784600" h="1036319">
                  <a:moveTo>
                    <a:pt x="3582924" y="929640"/>
                  </a:moveTo>
                  <a:lnTo>
                    <a:pt x="205740" y="929640"/>
                  </a:lnTo>
                  <a:lnTo>
                    <a:pt x="173736" y="922020"/>
                  </a:lnTo>
                  <a:lnTo>
                    <a:pt x="146304" y="906780"/>
                  </a:lnTo>
                  <a:lnTo>
                    <a:pt x="138684" y="899160"/>
                  </a:lnTo>
                  <a:lnTo>
                    <a:pt x="132588" y="891540"/>
                  </a:lnTo>
                  <a:lnTo>
                    <a:pt x="124968" y="883920"/>
                  </a:lnTo>
                  <a:lnTo>
                    <a:pt x="108204" y="843280"/>
                  </a:lnTo>
                  <a:lnTo>
                    <a:pt x="105156" y="820420"/>
                  </a:lnTo>
                  <a:lnTo>
                    <a:pt x="105156" y="215900"/>
                  </a:lnTo>
                  <a:lnTo>
                    <a:pt x="112776" y="172720"/>
                  </a:lnTo>
                  <a:lnTo>
                    <a:pt x="135636" y="138430"/>
                  </a:lnTo>
                  <a:lnTo>
                    <a:pt x="170688" y="114300"/>
                  </a:lnTo>
                  <a:lnTo>
                    <a:pt x="201168" y="106680"/>
                  </a:lnTo>
                  <a:lnTo>
                    <a:pt x="214884" y="104140"/>
                  </a:lnTo>
                  <a:lnTo>
                    <a:pt x="3578352" y="104140"/>
                  </a:lnTo>
                  <a:lnTo>
                    <a:pt x="3610356" y="111760"/>
                  </a:lnTo>
                  <a:lnTo>
                    <a:pt x="3619500" y="116840"/>
                  </a:lnTo>
                  <a:lnTo>
                    <a:pt x="3632301" y="125730"/>
                  </a:lnTo>
                  <a:lnTo>
                    <a:pt x="214884" y="125730"/>
                  </a:lnTo>
                  <a:lnTo>
                    <a:pt x="202692" y="127000"/>
                  </a:lnTo>
                  <a:lnTo>
                    <a:pt x="193548" y="129540"/>
                  </a:lnTo>
                  <a:lnTo>
                    <a:pt x="185928" y="130810"/>
                  </a:lnTo>
                  <a:lnTo>
                    <a:pt x="178308" y="133350"/>
                  </a:lnTo>
                  <a:lnTo>
                    <a:pt x="163068" y="142240"/>
                  </a:lnTo>
                  <a:lnTo>
                    <a:pt x="156972" y="148590"/>
                  </a:lnTo>
                  <a:lnTo>
                    <a:pt x="150876" y="153670"/>
                  </a:lnTo>
                  <a:lnTo>
                    <a:pt x="129540" y="190500"/>
                  </a:lnTo>
                  <a:lnTo>
                    <a:pt x="126492" y="208280"/>
                  </a:lnTo>
                  <a:lnTo>
                    <a:pt x="126492" y="820420"/>
                  </a:lnTo>
                  <a:lnTo>
                    <a:pt x="128016" y="833120"/>
                  </a:lnTo>
                  <a:lnTo>
                    <a:pt x="129540" y="840740"/>
                  </a:lnTo>
                  <a:lnTo>
                    <a:pt x="131064" y="849630"/>
                  </a:lnTo>
                  <a:lnTo>
                    <a:pt x="135636" y="857250"/>
                  </a:lnTo>
                  <a:lnTo>
                    <a:pt x="138684" y="864870"/>
                  </a:lnTo>
                  <a:lnTo>
                    <a:pt x="143256" y="872490"/>
                  </a:lnTo>
                  <a:lnTo>
                    <a:pt x="155448" y="885190"/>
                  </a:lnTo>
                  <a:lnTo>
                    <a:pt x="161544" y="889000"/>
                  </a:lnTo>
                  <a:lnTo>
                    <a:pt x="167640" y="895350"/>
                  </a:lnTo>
                  <a:lnTo>
                    <a:pt x="175260" y="900430"/>
                  </a:lnTo>
                  <a:lnTo>
                    <a:pt x="182880" y="902970"/>
                  </a:lnTo>
                  <a:lnTo>
                    <a:pt x="192024" y="904240"/>
                  </a:lnTo>
                  <a:lnTo>
                    <a:pt x="201168" y="908050"/>
                  </a:lnTo>
                  <a:lnTo>
                    <a:pt x="3633520" y="908050"/>
                  </a:lnTo>
                  <a:lnTo>
                    <a:pt x="3631692" y="909320"/>
                  </a:lnTo>
                  <a:lnTo>
                    <a:pt x="3624072" y="915670"/>
                  </a:lnTo>
                  <a:lnTo>
                    <a:pt x="3613404" y="919480"/>
                  </a:lnTo>
                  <a:lnTo>
                    <a:pt x="3604260" y="924560"/>
                  </a:lnTo>
                  <a:lnTo>
                    <a:pt x="3582924" y="929640"/>
                  </a:lnTo>
                  <a:close/>
                </a:path>
                <a:path w="3784600" h="1036319">
                  <a:moveTo>
                    <a:pt x="3633520" y="908050"/>
                  </a:moveTo>
                  <a:lnTo>
                    <a:pt x="3581400" y="908050"/>
                  </a:lnTo>
                  <a:lnTo>
                    <a:pt x="3590544" y="906780"/>
                  </a:lnTo>
                  <a:lnTo>
                    <a:pt x="3598164" y="902970"/>
                  </a:lnTo>
                  <a:lnTo>
                    <a:pt x="3607308" y="900430"/>
                  </a:lnTo>
                  <a:lnTo>
                    <a:pt x="3614928" y="896620"/>
                  </a:lnTo>
                  <a:lnTo>
                    <a:pt x="3621024" y="892810"/>
                  </a:lnTo>
                  <a:lnTo>
                    <a:pt x="3627120" y="886460"/>
                  </a:lnTo>
                  <a:lnTo>
                    <a:pt x="3634740" y="880110"/>
                  </a:lnTo>
                  <a:lnTo>
                    <a:pt x="3639312" y="873760"/>
                  </a:lnTo>
                  <a:lnTo>
                    <a:pt x="3648456" y="858520"/>
                  </a:lnTo>
                  <a:lnTo>
                    <a:pt x="3654552" y="843280"/>
                  </a:lnTo>
                  <a:lnTo>
                    <a:pt x="3656076" y="834390"/>
                  </a:lnTo>
                  <a:lnTo>
                    <a:pt x="3657600" y="826770"/>
                  </a:lnTo>
                  <a:lnTo>
                    <a:pt x="3657600" y="201930"/>
                  </a:lnTo>
                  <a:lnTo>
                    <a:pt x="3654552" y="193040"/>
                  </a:lnTo>
                  <a:lnTo>
                    <a:pt x="3653028" y="185420"/>
                  </a:lnTo>
                  <a:lnTo>
                    <a:pt x="3649980" y="176530"/>
                  </a:lnTo>
                  <a:lnTo>
                    <a:pt x="3645408" y="170180"/>
                  </a:lnTo>
                  <a:lnTo>
                    <a:pt x="3640836" y="162560"/>
                  </a:lnTo>
                  <a:lnTo>
                    <a:pt x="3608832" y="134620"/>
                  </a:lnTo>
                  <a:lnTo>
                    <a:pt x="3575304" y="125730"/>
                  </a:lnTo>
                  <a:lnTo>
                    <a:pt x="3632301" y="125730"/>
                  </a:lnTo>
                  <a:lnTo>
                    <a:pt x="3637788" y="129540"/>
                  </a:lnTo>
                  <a:lnTo>
                    <a:pt x="3645408" y="134620"/>
                  </a:lnTo>
                  <a:lnTo>
                    <a:pt x="3653028" y="142240"/>
                  </a:lnTo>
                  <a:lnTo>
                    <a:pt x="3672840" y="179070"/>
                  </a:lnTo>
                  <a:lnTo>
                    <a:pt x="3678936" y="214630"/>
                  </a:lnTo>
                  <a:lnTo>
                    <a:pt x="3678936" y="830580"/>
                  </a:lnTo>
                  <a:lnTo>
                    <a:pt x="3666744" y="871220"/>
                  </a:lnTo>
                  <a:lnTo>
                    <a:pt x="3640836" y="902970"/>
                  </a:lnTo>
                  <a:lnTo>
                    <a:pt x="3633520" y="90805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362788" y="1544264"/>
            <a:ext cx="3248025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910"/>
              </a:lnSpc>
              <a:spcBef>
                <a:spcPts val="95"/>
              </a:spcBef>
            </a:pPr>
            <a:r>
              <a:rPr sz="1600" b="1" spc="-5" dirty="0">
                <a:latin typeface="Times New Roman"/>
                <a:cs typeface="Times New Roman"/>
              </a:rPr>
              <a:t>MÜDÜR</a:t>
            </a:r>
            <a:endParaRPr sz="1600" dirty="0">
              <a:latin typeface="Times New Roman"/>
              <a:cs typeface="Times New Roman"/>
            </a:endParaRPr>
          </a:p>
          <a:p>
            <a:pPr algn="ctr">
              <a:lnSpc>
                <a:spcPts val="1705"/>
              </a:lnSpc>
            </a:pPr>
            <a:r>
              <a:rPr lang="tr-TR" sz="1600" dirty="0" err="1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. Gör. Mehmet Akif SARI </a:t>
            </a:r>
          </a:p>
        </p:txBody>
      </p:sp>
      <p:sp>
        <p:nvSpPr>
          <p:cNvPr id="10" name="object 10"/>
          <p:cNvSpPr/>
          <p:nvPr/>
        </p:nvSpPr>
        <p:spPr>
          <a:xfrm>
            <a:off x="286149" y="2673760"/>
            <a:ext cx="2745232" cy="13549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149225">
              <a:lnSpc>
                <a:spcPct val="100000"/>
              </a:lnSpc>
              <a:spcBef>
                <a:spcPts val="360"/>
              </a:spcBef>
            </a:pPr>
            <a:r>
              <a:rPr lang="tr-TR" sz="900" b="1" dirty="0">
                <a:solidFill>
                  <a:srgbClr val="0C0C0C"/>
                </a:solidFill>
                <a:latin typeface="Times New Roman"/>
                <a:cs typeface="Times New Roman"/>
              </a:rPr>
              <a:t>MESLEK </a:t>
            </a:r>
            <a:r>
              <a:rPr lang="tr-TR" sz="900" b="1" spc="-5" dirty="0">
                <a:solidFill>
                  <a:srgbClr val="0C0C0C"/>
                </a:solidFill>
                <a:latin typeface="Times New Roman"/>
                <a:cs typeface="Times New Roman"/>
              </a:rPr>
              <a:t>YÜKSEKOKUL</a:t>
            </a:r>
            <a:r>
              <a:rPr lang="tr-TR" sz="900" b="1" spc="-35" dirty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lang="tr-TR" sz="900" b="1" dirty="0">
                <a:solidFill>
                  <a:srgbClr val="0C0C0C"/>
                </a:solidFill>
                <a:latin typeface="Times New Roman"/>
                <a:cs typeface="Times New Roman"/>
              </a:rPr>
              <a:t>KURULU</a:t>
            </a:r>
            <a:endParaRPr lang="tr-TR" sz="900" dirty="0">
              <a:latin typeface="Times New Roman"/>
              <a:cs typeface="Times New Roman"/>
            </a:endParaRPr>
          </a:p>
          <a:p>
            <a:pPr marL="228600" indent="-228600">
              <a:lnSpc>
                <a:spcPct val="100000"/>
              </a:lnSpc>
              <a:spcBef>
                <a:spcPts val="5"/>
              </a:spcBef>
              <a:buFont typeface="+mj-lt"/>
              <a:buAutoNum type="arabicPeriod"/>
            </a:pPr>
            <a:endParaRPr lang="tr-TR" sz="900" dirty="0">
              <a:latin typeface="Times New Roman"/>
              <a:cs typeface="Times New Roman"/>
            </a:endParaRPr>
          </a:p>
          <a:p>
            <a:pPr marL="295395" marR="453745" indent="-207294">
              <a:lnSpc>
                <a:spcPts val="934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1000" spc="-5" dirty="0" err="1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000" spc="-5" dirty="0">
                <a:latin typeface="Times New Roman" pitchFamily="18" charset="0"/>
                <a:cs typeface="Times New Roman" pitchFamily="18" charset="0"/>
              </a:rPr>
              <a:t>. Gör. Mehmet </a:t>
            </a: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Akif </a:t>
            </a:r>
            <a:r>
              <a:rPr lang="tr-TR" sz="1000" spc="-9" dirty="0">
                <a:latin typeface="Times New Roman" pitchFamily="18" charset="0"/>
                <a:cs typeface="Times New Roman" pitchFamily="18" charset="0"/>
              </a:rPr>
              <a:t>SARI </a:t>
            </a:r>
          </a:p>
          <a:p>
            <a:pPr marL="295395" marR="453745" indent="-207294">
              <a:lnSpc>
                <a:spcPts val="934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10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Gör. Sinan KUZUCU</a:t>
            </a:r>
            <a:endParaRPr lang="tr-TR" sz="1000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395" marR="453745" indent="-207294">
              <a:lnSpc>
                <a:spcPts val="934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1000" dirty="0" err="1" smtClean="0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000" dirty="0" smtClean="0">
                <a:latin typeface="Times New Roman" pitchFamily="18" charset="0"/>
                <a:cs typeface="Times New Roman" pitchFamily="18" charset="0"/>
              </a:rPr>
              <a:t>. Gör. Miraç ŞİRİN</a:t>
            </a:r>
          </a:p>
          <a:p>
            <a:pPr marL="295395" marR="453745" indent="-207294">
              <a:lnSpc>
                <a:spcPts val="934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1000" spc="-9" dirty="0" smtClean="0">
                <a:latin typeface="Times New Roman" pitchFamily="18" charset="0"/>
                <a:cs typeface="Times New Roman" pitchFamily="18" charset="0"/>
              </a:rPr>
              <a:t>Doç. Dr. Özgür Mustafa ÖMÜR</a:t>
            </a:r>
          </a:p>
          <a:p>
            <a:pPr marL="295395" marR="349522" indent="-207294">
              <a:lnSpc>
                <a:spcPts val="934"/>
              </a:lnSpc>
              <a:buFont typeface="+mj-lt"/>
              <a:buAutoNum type="arabicPeriod"/>
            </a:pPr>
            <a:r>
              <a:rPr lang="tr-TR" sz="1000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tr-TR" sz="1000" dirty="0" err="1" smtClean="0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000" dirty="0" smtClean="0">
                <a:latin typeface="Times New Roman" pitchFamily="18" charset="0"/>
                <a:cs typeface="Times New Roman" pitchFamily="18" charset="0"/>
              </a:rPr>
              <a:t>. Üyesi Uğur BELLİKLİ</a:t>
            </a:r>
          </a:p>
          <a:p>
            <a:pPr marL="295395" marR="349522" indent="-207294">
              <a:lnSpc>
                <a:spcPts val="934"/>
              </a:lnSpc>
              <a:buFont typeface="+mj-lt"/>
              <a:buAutoNum type="arabicPeriod"/>
            </a:pPr>
            <a:r>
              <a:rPr lang="tr-TR" sz="1000" spc="-5" dirty="0" err="1" smtClean="0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000" spc="-5" dirty="0" smtClean="0">
                <a:latin typeface="Times New Roman" pitchFamily="18" charset="0"/>
                <a:cs typeface="Times New Roman" pitchFamily="18" charset="0"/>
              </a:rPr>
              <a:t>. Gör. Sefa </a:t>
            </a:r>
            <a:r>
              <a:rPr lang="tr-TR" sz="1000" spc="-5" dirty="0" err="1" smtClean="0">
                <a:latin typeface="Times New Roman" pitchFamily="18" charset="0"/>
                <a:cs typeface="Times New Roman" pitchFamily="18" charset="0"/>
              </a:rPr>
              <a:t>Eyyüp</a:t>
            </a:r>
            <a:r>
              <a:rPr lang="tr-TR" sz="1000" dirty="0" smtClean="0">
                <a:latin typeface="Times New Roman" pitchFamily="18" charset="0"/>
                <a:cs typeface="Times New Roman" pitchFamily="18" charset="0"/>
              </a:rPr>
              <a:t> ÇİÇEK</a:t>
            </a:r>
          </a:p>
          <a:p>
            <a:pPr marL="295395" marR="426105" indent="-207294">
              <a:lnSpc>
                <a:spcPts val="934"/>
              </a:lnSpc>
              <a:spcBef>
                <a:spcPts val="14"/>
              </a:spcBef>
              <a:buFont typeface="+mj-lt"/>
              <a:buAutoNum type="arabicPeriod"/>
            </a:pPr>
            <a:r>
              <a:rPr lang="tr-TR" sz="1000" spc="-5" dirty="0" err="1" smtClean="0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Mustafa GÜLTEPE</a:t>
            </a:r>
          </a:p>
          <a:p>
            <a:pPr marL="295395" marR="426105" indent="-207294">
              <a:lnSpc>
                <a:spcPts val="934"/>
              </a:lnSpc>
              <a:spcBef>
                <a:spcPts val="14"/>
              </a:spcBef>
              <a:buFont typeface="+mj-lt"/>
              <a:buAutoNum type="arabicPeriod"/>
            </a:pPr>
            <a:r>
              <a:rPr lang="tr-TR" sz="1000" spc="-9" dirty="0" err="1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000" spc="-9" dirty="0">
                <a:latin typeface="Times New Roman" pitchFamily="18" charset="0"/>
                <a:cs typeface="Times New Roman" pitchFamily="18" charset="0"/>
              </a:rPr>
              <a:t>. Gör. Şennur ERKOCA ŞENTÜRK</a:t>
            </a:r>
          </a:p>
          <a:p>
            <a:pPr marL="295395" marR="453745" indent="-207294">
              <a:lnSpc>
                <a:spcPts val="934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1000" spc="-5" dirty="0">
                <a:latin typeface="Times New Roman" pitchFamily="18" charset="0"/>
                <a:cs typeface="Times New Roman" pitchFamily="18" charset="0"/>
              </a:rPr>
              <a:t>Raportör Recai ALACAHAN</a:t>
            </a:r>
            <a:endParaRPr lang="tr-TR" sz="1000" dirty="0">
              <a:latin typeface="Times New Roman" pitchFamily="18" charset="0"/>
              <a:cs typeface="Times New Roman" pitchFamily="18" charset="0"/>
            </a:endParaRPr>
          </a:p>
          <a:p>
            <a:pPr marL="97155" marR="500380">
              <a:lnSpc>
                <a:spcPts val="1030"/>
              </a:lnSpc>
              <a:spcBef>
                <a:spcPts val="5"/>
              </a:spcBef>
            </a:pPr>
            <a:endParaRPr lang="tr-TR" sz="9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385584" y="2709855"/>
            <a:ext cx="2659379" cy="11723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98425">
              <a:lnSpc>
                <a:spcPct val="100000"/>
              </a:lnSpc>
              <a:spcBef>
                <a:spcPts val="360"/>
              </a:spcBef>
            </a:pPr>
            <a:r>
              <a:rPr lang="tr-TR" sz="900" b="1" dirty="0">
                <a:solidFill>
                  <a:srgbClr val="0C0C0C"/>
                </a:solidFill>
                <a:latin typeface="Times New Roman"/>
                <a:cs typeface="Times New Roman"/>
              </a:rPr>
              <a:t>MESLEK </a:t>
            </a:r>
            <a:r>
              <a:rPr lang="tr-TR" sz="900" b="1" spc="-5" dirty="0">
                <a:solidFill>
                  <a:srgbClr val="0C0C0C"/>
                </a:solidFill>
                <a:latin typeface="Times New Roman"/>
                <a:cs typeface="Times New Roman"/>
              </a:rPr>
              <a:t>YÜKSEKOKUL YÖNETİM</a:t>
            </a:r>
            <a:r>
              <a:rPr lang="tr-TR" sz="900" b="1" spc="5" dirty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lang="tr-TR" sz="900" b="1" spc="-5" dirty="0">
                <a:solidFill>
                  <a:srgbClr val="0C0C0C"/>
                </a:solidFill>
                <a:latin typeface="Times New Roman"/>
                <a:cs typeface="Times New Roman"/>
              </a:rPr>
              <a:t>KURULU</a:t>
            </a:r>
            <a:endParaRPr lang="tr-TR"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tr-TR" sz="900" dirty="0">
              <a:latin typeface="Times New Roman"/>
              <a:cs typeface="Times New Roman"/>
            </a:endParaRPr>
          </a:p>
          <a:p>
            <a:pPr marL="201536" indent="-114012">
              <a:lnSpc>
                <a:spcPts val="957"/>
              </a:lnSpc>
              <a:buFontTx/>
              <a:buAutoNum type="arabicPlain"/>
              <a:tabLst>
                <a:tab pos="202112" algn="l"/>
              </a:tabLst>
            </a:pPr>
            <a:r>
              <a:rPr lang="tr-TR" sz="9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000" dirty="0" err="1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. Gör. Mehmet Akif SARI </a:t>
            </a:r>
          </a:p>
          <a:p>
            <a:pPr marL="201536" indent="-114012">
              <a:lnSpc>
                <a:spcPts val="957"/>
              </a:lnSpc>
              <a:buFontTx/>
              <a:buAutoNum type="arabicPlain"/>
              <a:tabLst>
                <a:tab pos="202112" algn="l"/>
              </a:tabLst>
            </a:pPr>
            <a:r>
              <a:rPr lang="tr-TR" sz="1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000" dirty="0" err="1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. Gör. Sinan KUZUCU</a:t>
            </a:r>
          </a:p>
          <a:p>
            <a:pPr marL="201536" indent="-114012">
              <a:lnSpc>
                <a:spcPts val="957"/>
              </a:lnSpc>
              <a:buFontTx/>
              <a:buAutoNum type="arabicPlain"/>
              <a:tabLst>
                <a:tab pos="202112" algn="l"/>
              </a:tabLst>
            </a:pPr>
            <a:r>
              <a:rPr lang="tr-TR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000" dirty="0" err="1" smtClean="0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. Gör. Miraç ŞİRİN </a:t>
            </a:r>
          </a:p>
          <a:p>
            <a:pPr marL="201536" indent="-114012">
              <a:lnSpc>
                <a:spcPts val="957"/>
              </a:lnSpc>
              <a:buFontTx/>
              <a:buAutoNum type="arabicPlain"/>
              <a:tabLst>
                <a:tab pos="202112" algn="l"/>
              </a:tabLst>
            </a:pP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 Prof. Dr. Hasan Hüseyin AKSU</a:t>
            </a:r>
          </a:p>
          <a:p>
            <a:pPr marL="201536" indent="-114012">
              <a:lnSpc>
                <a:spcPts val="957"/>
              </a:lnSpc>
              <a:buFontTx/>
              <a:buAutoNum type="arabicPlain"/>
              <a:tabLst>
                <a:tab pos="202112" algn="l"/>
              </a:tabLst>
            </a:pP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 Dr. </a:t>
            </a:r>
            <a:r>
              <a:rPr lang="tr-TR" sz="1000" dirty="0" err="1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. Üyesi Yavuz Selim GÖL  </a:t>
            </a:r>
          </a:p>
          <a:p>
            <a:pPr marL="201536" indent="-114012">
              <a:lnSpc>
                <a:spcPts val="957"/>
              </a:lnSpc>
              <a:buFontTx/>
              <a:buAutoNum type="arabicPlain"/>
              <a:tabLst>
                <a:tab pos="202112" algn="l"/>
              </a:tabLst>
            </a:pP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 Dr. </a:t>
            </a:r>
            <a:r>
              <a:rPr lang="tr-TR" sz="1000" dirty="0" err="1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. Üyesi Uğur BELLİKLİ</a:t>
            </a:r>
            <a:endParaRPr lang="tr-TR" sz="1000" spc="-5" dirty="0">
              <a:latin typeface="Times New Roman" pitchFamily="18" charset="0"/>
              <a:cs typeface="Times New Roman" pitchFamily="18" charset="0"/>
            </a:endParaRPr>
          </a:p>
          <a:p>
            <a:pPr marL="88100" marR="856240">
              <a:lnSpc>
                <a:spcPts val="934"/>
              </a:lnSpc>
              <a:spcBef>
                <a:spcPts val="45"/>
              </a:spcBef>
              <a:tabLst>
                <a:tab pos="202112" algn="l"/>
              </a:tabLst>
            </a:pP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7   </a:t>
            </a:r>
            <a:r>
              <a:rPr lang="tr-TR" sz="1000" spc="-5" dirty="0">
                <a:latin typeface="Times New Roman" pitchFamily="18" charset="0"/>
                <a:cs typeface="Times New Roman" pitchFamily="18" charset="0"/>
              </a:rPr>
              <a:t>Raportör Recai ALACAHAN</a:t>
            </a:r>
            <a:endParaRPr lang="tr-TR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53012" y="4508492"/>
            <a:ext cx="2240280" cy="533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lang="tr-TR" sz="900" b="1" dirty="0">
                <a:solidFill>
                  <a:srgbClr val="0C0C0C"/>
                </a:solidFill>
                <a:latin typeface="Times New Roman"/>
                <a:cs typeface="Times New Roman"/>
              </a:rPr>
              <a:t>Müdür Yardımcısı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tr-TR" sz="1000" spc="-5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tr-TR" sz="1000" spc="-5" dirty="0">
                <a:latin typeface="Times New Roman"/>
                <a:cs typeface="Times New Roman"/>
              </a:rPr>
              <a:t>Öğr. Gör. Sinan KUZUCU</a:t>
            </a:r>
          </a:p>
        </p:txBody>
      </p:sp>
      <p:sp>
        <p:nvSpPr>
          <p:cNvPr id="16" name="object 16"/>
          <p:cNvSpPr/>
          <p:nvPr/>
        </p:nvSpPr>
        <p:spPr>
          <a:xfrm>
            <a:off x="3449435" y="4065228"/>
            <a:ext cx="3332382" cy="123348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874394">
              <a:lnSpc>
                <a:spcPct val="100000"/>
              </a:lnSpc>
              <a:spcBef>
                <a:spcPts val="330"/>
              </a:spcBef>
            </a:pPr>
            <a:r>
              <a:rPr lang="tr-TR" sz="900" b="1" dirty="0">
                <a:latin typeface="Times New Roman"/>
                <a:cs typeface="Times New Roman"/>
              </a:rPr>
              <a:t>Bölüm</a:t>
            </a:r>
            <a:r>
              <a:rPr lang="tr-TR" sz="900" b="1" spc="-30" dirty="0">
                <a:latin typeface="Times New Roman"/>
                <a:cs typeface="Times New Roman"/>
              </a:rPr>
              <a:t> </a:t>
            </a:r>
            <a:r>
              <a:rPr lang="tr-TR" sz="900" b="1" spc="-5" dirty="0">
                <a:latin typeface="Times New Roman"/>
                <a:cs typeface="Times New Roman"/>
              </a:rPr>
              <a:t>Başkanlıkları</a:t>
            </a:r>
            <a:endParaRPr lang="tr-TR" sz="900" dirty="0">
              <a:latin typeface="Times New Roman"/>
              <a:cs typeface="Times New Roman"/>
            </a:endParaRPr>
          </a:p>
          <a:p>
            <a:pPr marL="327660" marR="554990"/>
            <a:r>
              <a:rPr lang="tr-TR" sz="900" spc="-5" dirty="0">
                <a:latin typeface="Times New Roman"/>
                <a:cs typeface="Times New Roman"/>
              </a:rPr>
              <a:t>1  Finans- Bankacılık ve Sigortacılık  </a:t>
            </a:r>
          </a:p>
          <a:p>
            <a:pPr marL="327660" marR="554990"/>
            <a:r>
              <a:rPr lang="tr-TR" sz="900" spc="-5" dirty="0">
                <a:latin typeface="Times New Roman"/>
                <a:cs typeface="Times New Roman"/>
              </a:rPr>
              <a:t>2  Tıbbi Hizmetler ve Teknikler</a:t>
            </a:r>
            <a:endParaRPr lang="tr-TR" sz="900" dirty="0">
              <a:latin typeface="Times New Roman"/>
              <a:cs typeface="Times New Roman"/>
            </a:endParaRPr>
          </a:p>
          <a:p>
            <a:pPr marL="327660" marR="960755">
              <a:spcBef>
                <a:spcPts val="5"/>
              </a:spcBef>
            </a:pPr>
            <a:r>
              <a:rPr lang="tr-TR" sz="900" spc="-5" dirty="0">
                <a:latin typeface="Times New Roman"/>
                <a:cs typeface="Times New Roman"/>
              </a:rPr>
              <a:t>3  Pazarlama ve Reklamcılık </a:t>
            </a:r>
          </a:p>
          <a:p>
            <a:pPr marL="327660" marR="960755">
              <a:spcBef>
                <a:spcPts val="5"/>
              </a:spcBef>
            </a:pPr>
            <a:r>
              <a:rPr lang="tr-TR" sz="900" spc="-5" dirty="0">
                <a:latin typeface="Times New Roman"/>
                <a:cs typeface="Times New Roman"/>
              </a:rPr>
              <a:t>4  </a:t>
            </a:r>
            <a:r>
              <a:rPr lang="tr-TR" sz="900" spc="-5" dirty="0" smtClean="0">
                <a:latin typeface="Times New Roman"/>
                <a:cs typeface="Times New Roman"/>
              </a:rPr>
              <a:t>Mülkiyet </a:t>
            </a:r>
            <a:r>
              <a:rPr lang="tr-TR" sz="900" spc="-5" dirty="0">
                <a:latin typeface="Times New Roman"/>
                <a:cs typeface="Times New Roman"/>
              </a:rPr>
              <a:t>Koruma ve Güvenlik   Bölümü</a:t>
            </a:r>
          </a:p>
          <a:p>
            <a:pPr marL="327660" marR="960755">
              <a:spcBef>
                <a:spcPts val="5"/>
              </a:spcBef>
            </a:pPr>
            <a:r>
              <a:rPr lang="tr-TR" sz="900" spc="-5" dirty="0">
                <a:latin typeface="Times New Roman"/>
                <a:cs typeface="Times New Roman"/>
              </a:rPr>
              <a:t>5  </a:t>
            </a:r>
            <a:r>
              <a:rPr lang="tr-TR" sz="900" spc="-5" dirty="0" smtClean="0">
                <a:latin typeface="Times New Roman"/>
                <a:cs typeface="Times New Roman"/>
              </a:rPr>
              <a:t>Yönetim </a:t>
            </a:r>
            <a:r>
              <a:rPr lang="tr-TR" sz="900" spc="-10" dirty="0">
                <a:latin typeface="Times New Roman"/>
                <a:cs typeface="Times New Roman"/>
              </a:rPr>
              <a:t>ve </a:t>
            </a:r>
            <a:r>
              <a:rPr lang="tr-TR" sz="900" dirty="0">
                <a:latin typeface="Times New Roman"/>
                <a:cs typeface="Times New Roman"/>
              </a:rPr>
              <a:t>Organizasyon</a:t>
            </a:r>
          </a:p>
          <a:p>
            <a:pPr marL="556260" marR="960755" indent="-228600">
              <a:spcBef>
                <a:spcPts val="5"/>
              </a:spcBef>
              <a:buAutoNum type="arabicPlain" startAt="6"/>
            </a:pPr>
            <a:r>
              <a:rPr lang="tr-TR" sz="900" spc="-5" dirty="0" smtClean="0">
                <a:latin typeface="Times New Roman"/>
                <a:cs typeface="Times New Roman"/>
              </a:rPr>
              <a:t>Veterinerlik</a:t>
            </a:r>
          </a:p>
          <a:p>
            <a:pPr marL="556260" marR="960755" indent="-228600">
              <a:spcBef>
                <a:spcPts val="5"/>
              </a:spcBef>
              <a:buAutoNum type="arabicPlain" startAt="6"/>
            </a:pPr>
            <a:r>
              <a:rPr lang="tr-TR" sz="900" spc="-5" dirty="0" smtClean="0">
                <a:latin typeface="Times New Roman"/>
                <a:cs typeface="Times New Roman"/>
              </a:rPr>
              <a:t>Medya ve İletişim</a:t>
            </a:r>
            <a:endParaRPr lang="tr-TR" sz="900" spc="-5" dirty="0">
              <a:latin typeface="Times New Roman"/>
              <a:cs typeface="Times New Roman"/>
            </a:endParaRPr>
          </a:p>
          <a:p>
            <a:pPr marL="556260" marR="960755" indent="-228600">
              <a:spcBef>
                <a:spcPts val="5"/>
              </a:spcBef>
            </a:pPr>
            <a:r>
              <a:rPr lang="tr-TR" sz="900" spc="-5" dirty="0">
                <a:latin typeface="Times New Roman"/>
                <a:cs typeface="Times New Roman"/>
              </a:rPr>
              <a:t>8</a:t>
            </a:r>
            <a:r>
              <a:rPr lang="tr-TR" sz="900" spc="-5" dirty="0" smtClean="0">
                <a:latin typeface="Times New Roman"/>
                <a:cs typeface="Times New Roman"/>
              </a:rPr>
              <a:t>  </a:t>
            </a:r>
            <a:r>
              <a:rPr lang="tr-TR" sz="900" dirty="0" smtClean="0">
                <a:latin typeface="Times New Roman"/>
                <a:cs typeface="Times New Roman"/>
              </a:rPr>
              <a:t>Sosyal </a:t>
            </a:r>
            <a:r>
              <a:rPr lang="tr-TR" sz="900" dirty="0">
                <a:latin typeface="Times New Roman"/>
                <a:cs typeface="Times New Roman"/>
              </a:rPr>
              <a:t>Hizmetler ve Danışmanlık</a:t>
            </a:r>
          </a:p>
        </p:txBody>
      </p:sp>
      <p:grpSp>
        <p:nvGrpSpPr>
          <p:cNvPr id="18" name="object 18"/>
          <p:cNvGrpSpPr/>
          <p:nvPr/>
        </p:nvGrpSpPr>
        <p:grpSpPr>
          <a:xfrm>
            <a:off x="4965364" y="2318765"/>
            <a:ext cx="45719" cy="1695456"/>
            <a:chOff x="4975097" y="2926080"/>
            <a:chExt cx="41275" cy="1991360"/>
          </a:xfrm>
        </p:grpSpPr>
        <p:sp>
          <p:nvSpPr>
            <p:cNvPr id="19" name="object 19"/>
            <p:cNvSpPr/>
            <p:nvPr/>
          </p:nvSpPr>
          <p:spPr>
            <a:xfrm>
              <a:off x="4994147" y="2926080"/>
              <a:ext cx="0" cy="228600"/>
            </a:xfrm>
            <a:custGeom>
              <a:avLst/>
              <a:gdLst/>
              <a:ahLst/>
              <a:cxnLst/>
              <a:rect l="l" t="t" r="r" b="b"/>
              <a:pathLst>
                <a:path h="228600">
                  <a:moveTo>
                    <a:pt x="0" y="22860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4F80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995671" y="3131820"/>
              <a:ext cx="1905" cy="1766570"/>
            </a:xfrm>
            <a:custGeom>
              <a:avLst/>
              <a:gdLst/>
              <a:ahLst/>
              <a:cxnLst/>
              <a:rect l="l" t="t" r="r" b="b"/>
              <a:pathLst>
                <a:path w="1904" h="1766570">
                  <a:moveTo>
                    <a:pt x="0" y="1766315"/>
                  </a:moveTo>
                  <a:lnTo>
                    <a:pt x="1524" y="0"/>
                  </a:lnTo>
                </a:path>
              </a:pathLst>
            </a:custGeom>
            <a:ln w="38100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16"/>
          <p:cNvSpPr/>
          <p:nvPr/>
        </p:nvSpPr>
        <p:spPr>
          <a:xfrm>
            <a:off x="200119" y="5605621"/>
            <a:ext cx="9572692" cy="195722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874394">
              <a:lnSpc>
                <a:spcPct val="100000"/>
              </a:lnSpc>
              <a:spcBef>
                <a:spcPts val="330"/>
              </a:spcBef>
            </a:pPr>
            <a:r>
              <a:rPr lang="tr-TR" sz="900" b="1" dirty="0">
                <a:solidFill>
                  <a:srgbClr val="0C0C0C"/>
                </a:solidFill>
                <a:latin typeface="Times New Roman"/>
                <a:cs typeface="Times New Roman"/>
              </a:rPr>
              <a:t>				                 GENEL AKADEMİK KURULU</a:t>
            </a:r>
          </a:p>
          <a:p>
            <a:pPr marL="874394">
              <a:lnSpc>
                <a:spcPct val="100000"/>
              </a:lnSpc>
              <a:spcBef>
                <a:spcPts val="330"/>
              </a:spcBef>
            </a:pPr>
            <a:endParaRPr lang="tr-TR" sz="900" b="1" dirty="0">
              <a:solidFill>
                <a:srgbClr val="0C0C0C"/>
              </a:solidFill>
              <a:latin typeface="Times New Roman"/>
              <a:cs typeface="Times New Roman"/>
            </a:endParaRPr>
          </a:p>
          <a:p>
            <a:pPr marL="874394">
              <a:lnSpc>
                <a:spcPct val="100000"/>
              </a:lnSpc>
              <a:spcBef>
                <a:spcPts val="330"/>
              </a:spcBef>
            </a:pPr>
            <a:r>
              <a:rPr lang="tr-TR" sz="900" b="1" dirty="0">
                <a:solidFill>
                  <a:srgbClr val="0C0C0C"/>
                </a:solidFill>
                <a:latin typeface="Times New Roman"/>
                <a:cs typeface="Times New Roman"/>
              </a:rPr>
              <a:t>  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Müdür </a:t>
            </a: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Mehmet Akif  SARI	                  </a:t>
            </a: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İbrahim Gökhan GÜRSOY                     </a:t>
            </a: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Emel POLAT		</a:t>
            </a:r>
          </a:p>
          <a:p>
            <a:pPr marL="874394">
              <a:lnSpc>
                <a:spcPct val="100000"/>
              </a:lnSpc>
              <a:spcBef>
                <a:spcPts val="330"/>
              </a:spcBef>
            </a:pP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Müdür Yardımcısı </a:t>
            </a: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Gör. Sinan KUZUCU	                  </a:t>
            </a: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Aykut GÖKTEKİN	            </a:t>
            </a: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Salih Erkut BOZ</a:t>
            </a:r>
          </a:p>
          <a:p>
            <a:pPr marL="874394">
              <a:lnSpc>
                <a:spcPct val="100000"/>
              </a:lnSpc>
              <a:spcBef>
                <a:spcPts val="330"/>
              </a:spcBef>
            </a:pP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Müdür Yardımcısı </a:t>
            </a: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Miraç ŞİRİN	                  </a:t>
            </a: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Mustafa AYDIN	            </a:t>
            </a: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Özge ÖMÜR	         </a:t>
            </a:r>
          </a:p>
          <a:p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Dr. Özgür  Mustafa ÖMÜR		                  </a:t>
            </a: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Osman </a:t>
            </a: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Serdal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KARAPINAR                  </a:t>
            </a: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Hasan HELİMOĞLU</a:t>
            </a:r>
          </a:p>
          <a:p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	 Dr. </a:t>
            </a: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Uğur BELLİKLİ 		                  </a:t>
            </a: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Yunus ŞENTÜRK	            Öğr. Gör. Sevilay KILINÇARSLAN</a:t>
            </a:r>
          </a:p>
          <a:p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	 Öğr. Gör. Şennur ERKOCA ŞENTÜRK	                  Öğr. Gör. Deniz KARAPINAR	            Öğr. Gör. Mualla ÖĞÜTVEREN</a:t>
            </a:r>
          </a:p>
          <a:p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10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Gör. Bilgin TEKER BEKÇİ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1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  <a:r>
              <a:rPr lang="tr-TR" sz="10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Sefa </a:t>
            </a: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Eyyüp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ÇİÇEK	            </a:t>
            </a:r>
            <a:r>
              <a:rPr lang="tr-TR" sz="10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Gör. Oktay Orçun BEKEN</a:t>
            </a:r>
          </a:p>
          <a:p>
            <a:r>
              <a:rPr lang="tr-TR" sz="1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10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Gör. Ömer TURANLI		                  </a:t>
            </a:r>
            <a:r>
              <a:rPr lang="tr-TR" sz="10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Gör. Dr. Deniz KURT	            </a:t>
            </a:r>
            <a:r>
              <a:rPr lang="tr-TR" sz="10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Gör. İrfan AKPINAR</a:t>
            </a:r>
          </a:p>
          <a:p>
            <a:r>
              <a:rPr lang="tr-TR" sz="1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10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Gör. Murat ESEN		                  </a:t>
            </a:r>
            <a:r>
              <a:rPr lang="tr-TR" sz="10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Gör. Dr. Selda KÜLEKÇİ	            </a:t>
            </a:r>
            <a:r>
              <a:rPr lang="tr-TR" sz="10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Gör. Muhammed Ramazan DEMİRCİ</a:t>
            </a:r>
          </a:p>
          <a:p>
            <a:endParaRPr lang="tr-TR" sz="1000" spc="-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000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000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	 		                  		 	</a:t>
            </a:r>
          </a:p>
        </p:txBody>
      </p:sp>
      <p:sp>
        <p:nvSpPr>
          <p:cNvPr id="11" name="object 14">
            <a:extLst>
              <a:ext uri="{FF2B5EF4-FFF2-40B4-BE49-F238E27FC236}">
                <a16:creationId xmlns:a16="http://schemas.microsoft.com/office/drawing/2014/main" xmlns="" id="{ED890DC4-2CE9-429E-2608-F6EC8AE7A202}"/>
              </a:ext>
            </a:extLst>
          </p:cNvPr>
          <p:cNvSpPr/>
          <p:nvPr/>
        </p:nvSpPr>
        <p:spPr>
          <a:xfrm>
            <a:off x="7353870" y="4445921"/>
            <a:ext cx="2240280" cy="533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lang="tr-TR" sz="900" b="1" dirty="0">
                <a:solidFill>
                  <a:srgbClr val="0C0C0C"/>
                </a:solidFill>
                <a:latin typeface="Times New Roman"/>
                <a:cs typeface="Times New Roman"/>
              </a:rPr>
              <a:t>Müdür Yardımcısı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tr-TR" sz="1000" spc="-5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tr-TR" sz="1000" spc="-5" dirty="0">
                <a:latin typeface="Times New Roman"/>
                <a:cs typeface="Times New Roman"/>
              </a:rPr>
              <a:t>Öğr. Gör. Miraç ŞİRİN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32133"/>
            <a:ext cx="10693400" cy="134844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27305" rIns="0" bIns="0" rtlCol="0">
            <a:spAutoFit/>
          </a:bodyPr>
          <a:lstStyle/>
          <a:p>
            <a:pPr algn="ctr">
              <a:lnSpc>
                <a:spcPts val="1650"/>
              </a:lnSpc>
              <a:spcBef>
                <a:spcPts val="215"/>
              </a:spcBef>
            </a:pPr>
            <a:r>
              <a:rPr lang="tr-TR"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T.C. </a:t>
            </a:r>
            <a:r>
              <a:rPr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GİRESUN</a:t>
            </a:r>
            <a:r>
              <a:rPr sz="1400" b="1" spc="-2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ÜNİVERSİTESİ</a:t>
            </a:r>
            <a:endParaRPr sz="1400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algn="ctr">
              <a:lnSpc>
                <a:spcPts val="1595"/>
              </a:lnSpc>
            </a:pPr>
            <a:r>
              <a:rPr sz="1400" b="1" spc="-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ALUCRA TURAN </a:t>
            </a:r>
            <a:r>
              <a:rPr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BULUTCU MESLEK</a:t>
            </a:r>
            <a:r>
              <a:rPr sz="1400" b="1" spc="-1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YÜKSEKOKULU</a:t>
            </a:r>
            <a:endParaRPr sz="1400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3723640" marR="3716654" algn="ctr">
              <a:lnSpc>
                <a:spcPts val="2290"/>
              </a:lnSpc>
              <a:spcBef>
                <a:spcPts val="110"/>
              </a:spcBef>
            </a:pPr>
            <a:r>
              <a:rPr sz="1400" b="1" dirty="0">
                <a:solidFill>
                  <a:schemeClr val="tx1"/>
                </a:solidFill>
                <a:latin typeface="Times New Roman"/>
                <a:cs typeface="Times New Roman"/>
              </a:rPr>
              <a:t>ORGANİZASYON</a:t>
            </a:r>
            <a:r>
              <a:rPr lang="tr-TR" sz="1400" b="1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ŞEMAS</a:t>
            </a:r>
            <a:r>
              <a:rPr lang="tr-TR"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I </a:t>
            </a:r>
            <a:r>
              <a:rPr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(AKADEMİK</a:t>
            </a:r>
            <a:r>
              <a:rPr lang="tr-TR"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 KURULLAR VE KOMİSYONLAR </a:t>
            </a:r>
            <a:r>
              <a:rPr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)</a:t>
            </a:r>
            <a:endParaRPr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4" name="object 14">
            <a:extLst>
              <a:ext uri="{FF2B5EF4-FFF2-40B4-BE49-F238E27FC236}">
                <a16:creationId xmlns:a16="http://schemas.microsoft.com/office/drawing/2014/main" xmlns="" id="{807DD0DD-935C-85C5-1228-743D1D9242B0}"/>
              </a:ext>
            </a:extLst>
          </p:cNvPr>
          <p:cNvSpPr/>
          <p:nvPr/>
        </p:nvSpPr>
        <p:spPr>
          <a:xfrm>
            <a:off x="5530121" y="4224218"/>
            <a:ext cx="2438400" cy="557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BOLOGNA KURULU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OSMAN SERDAL KARAPINAR</a:t>
            </a: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object 14">
            <a:extLst>
              <a:ext uri="{FF2B5EF4-FFF2-40B4-BE49-F238E27FC236}">
                <a16:creationId xmlns:a16="http://schemas.microsoft.com/office/drawing/2014/main" xmlns="" id="{9CDA33C5-B2C5-6F9B-E708-3BBC85FCE357}"/>
              </a:ext>
            </a:extLst>
          </p:cNvPr>
          <p:cNvSpPr/>
          <p:nvPr/>
        </p:nvSpPr>
        <p:spPr>
          <a:xfrm>
            <a:off x="2894198" y="1730228"/>
            <a:ext cx="2287192" cy="7572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KANTİN DENETLEME KURULU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YÜK. OKUL SEK. RECAİ ALACAHAN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BİL. İŞLT. ALPER METEHAN KANTEMİR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SİNAN KUZUCU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object 14">
            <a:extLst>
              <a:ext uri="{FF2B5EF4-FFF2-40B4-BE49-F238E27FC236}">
                <a16:creationId xmlns:a16="http://schemas.microsoft.com/office/drawing/2014/main" xmlns="" id="{F0ACB1E8-7E01-5532-1BF6-DB787A4CDAAD}"/>
              </a:ext>
            </a:extLst>
          </p:cNvPr>
          <p:cNvSpPr/>
          <p:nvPr/>
        </p:nvSpPr>
        <p:spPr>
          <a:xfrm>
            <a:off x="5514970" y="1740544"/>
            <a:ext cx="2419346" cy="13265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STAJ KOMİSYONU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AYDIN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SEFA EYYÜP ÇİÇEK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DOÇ. DR.M. ÖZGÜR ÖMÜR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GÜLTEPE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ÖĞR. ÜYESİ UĞUR BELLİKLİ 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MEHMET AKİF SARI 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HASAN HELİMOĞLU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ŞENNUR ERKOCA ŞENTÜRK</a:t>
            </a:r>
          </a:p>
          <a:p>
            <a:pPr algn="ctr"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object 14">
            <a:extLst>
              <a:ext uri="{FF2B5EF4-FFF2-40B4-BE49-F238E27FC236}">
                <a16:creationId xmlns:a16="http://schemas.microsoft.com/office/drawing/2014/main" xmlns="" id="{151AF876-23B4-0233-E493-A593EE44EFC7}"/>
              </a:ext>
            </a:extLst>
          </p:cNvPr>
          <p:cNvSpPr/>
          <p:nvPr/>
        </p:nvSpPr>
        <p:spPr>
          <a:xfrm>
            <a:off x="8087041" y="4022680"/>
            <a:ext cx="2447927" cy="773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AKTS  KORDİNATÖRLÜĞÜ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GÖR.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EMEL POLAT</a:t>
            </a: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BİL. İŞLT. ALPER METEHAN KANTEMİR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object 14">
            <a:extLst>
              <a:ext uri="{FF2B5EF4-FFF2-40B4-BE49-F238E27FC236}">
                <a16:creationId xmlns:a16="http://schemas.microsoft.com/office/drawing/2014/main" xmlns="" id="{9573A3A0-8364-0425-2304-9A3DEF218164}"/>
              </a:ext>
            </a:extLst>
          </p:cNvPr>
          <p:cNvSpPr/>
          <p:nvPr/>
        </p:nvSpPr>
        <p:spPr>
          <a:xfrm>
            <a:off x="8061344" y="2781293"/>
            <a:ext cx="2446577" cy="790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UZEM KURULU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ÖZGE ÖMÜR</a:t>
            </a: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İRFAN AKPINAR</a:t>
            </a: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GÖR.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SELDA KÜLEKÇİ</a:t>
            </a: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object 14">
            <a:extLst>
              <a:ext uri="{FF2B5EF4-FFF2-40B4-BE49-F238E27FC236}">
                <a16:creationId xmlns:a16="http://schemas.microsoft.com/office/drawing/2014/main" xmlns="" id="{FBD087A2-BBEE-B5A8-F867-41105A60A9D9}"/>
              </a:ext>
            </a:extLst>
          </p:cNvPr>
          <p:cNvSpPr/>
          <p:nvPr/>
        </p:nvSpPr>
        <p:spPr>
          <a:xfrm>
            <a:off x="5514970" y="3233118"/>
            <a:ext cx="2420950" cy="7237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YEMEKHANE DENETLEME KURULU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ÖĞR. GÖR. SİNAN KUZUCU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BİL. İŞLT. ALPER METEHAN KANTEMİR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YÜK. OKUL SEK. RECAİ ALACAHAN</a:t>
            </a: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object 14">
            <a:extLst>
              <a:ext uri="{FF2B5EF4-FFF2-40B4-BE49-F238E27FC236}">
                <a16:creationId xmlns:a16="http://schemas.microsoft.com/office/drawing/2014/main" xmlns="" id="{13B596BB-72D7-C05B-38A3-F11545E54459}"/>
              </a:ext>
            </a:extLst>
          </p:cNvPr>
          <p:cNvSpPr/>
          <p:nvPr/>
        </p:nvSpPr>
        <p:spPr>
          <a:xfrm>
            <a:off x="8096568" y="1730228"/>
            <a:ext cx="241934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ADEK KURULU 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ÖĞR. ÜYESİ UĞUR BELLİKLİ </a:t>
            </a:r>
            <a:endParaRPr lang="tr-TR" sz="900" b="1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SİNAN KUZUCU</a:t>
            </a: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object 14">
            <a:extLst>
              <a:ext uri="{FF2B5EF4-FFF2-40B4-BE49-F238E27FC236}">
                <a16:creationId xmlns:a16="http://schemas.microsoft.com/office/drawing/2014/main" xmlns="" id="{B3A11EF8-7802-0E00-513E-3288F6BA384C}"/>
              </a:ext>
            </a:extLst>
          </p:cNvPr>
          <p:cNvSpPr/>
          <p:nvPr/>
        </p:nvSpPr>
        <p:spPr>
          <a:xfrm>
            <a:off x="5538044" y="5105050"/>
            <a:ext cx="2430477" cy="790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1 HAZIRLAMA VE TAKİP </a:t>
            </a:r>
          </a:p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KOMİSYONU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EMRE GÜNEŞ</a:t>
            </a: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GÖR.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SELDA KÜLEKÇİ</a:t>
            </a: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ŞENNUR ERKOCA ŞENTÜRK</a:t>
            </a: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object 14">
            <a:extLst>
              <a:ext uri="{FF2B5EF4-FFF2-40B4-BE49-F238E27FC236}">
                <a16:creationId xmlns:a16="http://schemas.microsoft.com/office/drawing/2014/main" xmlns="" id="{C485A2D7-93E9-BA2A-6948-9BE53B11B0F0}"/>
              </a:ext>
            </a:extLst>
          </p:cNvPr>
          <p:cNvSpPr/>
          <p:nvPr/>
        </p:nvSpPr>
        <p:spPr>
          <a:xfrm>
            <a:off x="2846370" y="5924565"/>
            <a:ext cx="2422059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SEKTÖREL İŞBİRLİĞİ KOMİSYONU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MUALLA ÖĞÜTVEREN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GÖR.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BİLGİN TEKER BEKÇİ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İRFAN AKPINAR</a:t>
            </a: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object 14">
            <a:extLst>
              <a:ext uri="{FF2B5EF4-FFF2-40B4-BE49-F238E27FC236}">
                <a16:creationId xmlns:a16="http://schemas.microsoft.com/office/drawing/2014/main" xmlns="" id="{645AB5E6-B861-57F9-F4CE-546B75B48029}"/>
              </a:ext>
            </a:extLst>
          </p:cNvPr>
          <p:cNvSpPr/>
          <p:nvPr/>
        </p:nvSpPr>
        <p:spPr>
          <a:xfrm>
            <a:off x="2846370" y="4495805"/>
            <a:ext cx="2436113" cy="128588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EĞİTİM  KOMİSYONU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DEMET AKKAYA BELLİKLİ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SİNAN KUZUCU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DOÇ. DR. ÖZGÜR MUSTAFA ÖMÜR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ÖĞR. ÜYESİ UĞUR BELLİKLİ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HASAN HELİMOĞLU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GÜLTEPE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ŞENNUR ERKOCA ŞENTÜRK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SEFA EYYÜP ÇİÇEK</a:t>
            </a: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bject 14">
            <a:extLst>
              <a:ext uri="{FF2B5EF4-FFF2-40B4-BE49-F238E27FC236}">
                <a16:creationId xmlns:a16="http://schemas.microsoft.com/office/drawing/2014/main" xmlns="" id="{DC6E2B0E-5D06-A68F-EFA7-CFD07FFEB06F}"/>
              </a:ext>
            </a:extLst>
          </p:cNvPr>
          <p:cNvSpPr/>
          <p:nvPr/>
        </p:nvSpPr>
        <p:spPr>
          <a:xfrm>
            <a:off x="2865298" y="2665666"/>
            <a:ext cx="2357454" cy="16430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LABORATUVAR SORUMLULARI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ANATOMİ   ÖĞR. GÖR. M. AKİF SARI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BİLGİSAYAR LAB1-2  ÖĞR.GÖR. M.GÜLTEPE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KLİNİK ÖĞR. GÖR. SİNAN KUZUCU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KONFERANS ÖĞR.GÖR İ. GÖKHAN GÜRSOY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KÜTÜPHANE ÖĞR.GÖR. AYKUT GÖKTEKİN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MEDYA VE ATÖLYE ÖĞR.GÖR. S.ERKUT BOZ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RADYO ODASI ÖĞR.GÖR. SEFA EYYÜP ÇİÇEK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VETERİNER UYG.ÖĞR.GÖR.YUNUS ŞENTÜRK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1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1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14">
            <a:extLst>
              <a:ext uri="{FF2B5EF4-FFF2-40B4-BE49-F238E27FC236}">
                <a16:creationId xmlns:a16="http://schemas.microsoft.com/office/drawing/2014/main" xmlns="" id="{0A7818DD-605B-E541-08BD-9756156D693B}"/>
              </a:ext>
            </a:extLst>
          </p:cNvPr>
          <p:cNvSpPr/>
          <p:nvPr/>
        </p:nvSpPr>
        <p:spPr>
          <a:xfrm>
            <a:off x="285257" y="3755979"/>
            <a:ext cx="2357453" cy="8175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lang="tr-TR" sz="1400" b="1" dirty="0">
                <a:solidFill>
                  <a:srgbClr val="0C0C0C"/>
                </a:solidFill>
                <a:latin typeface="Times New Roman"/>
                <a:cs typeface="Times New Roman"/>
              </a:rPr>
              <a:t>Müdür Yardımcısı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tr-TR" sz="1400" spc="-5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tr-TR" sz="1400" spc="-5" dirty="0">
                <a:latin typeface="Times New Roman"/>
                <a:cs typeface="Times New Roman"/>
              </a:rPr>
              <a:t>Öğr. Gör. Sinan KUZUCU</a:t>
            </a:r>
          </a:p>
        </p:txBody>
      </p:sp>
      <p:sp>
        <p:nvSpPr>
          <p:cNvPr id="19" name="object 14">
            <a:extLst>
              <a:ext uri="{FF2B5EF4-FFF2-40B4-BE49-F238E27FC236}">
                <a16:creationId xmlns:a16="http://schemas.microsoft.com/office/drawing/2014/main" xmlns="" id="{38192571-2901-02E8-09B4-BA4F92B07743}"/>
              </a:ext>
            </a:extLst>
          </p:cNvPr>
          <p:cNvSpPr/>
          <p:nvPr/>
        </p:nvSpPr>
        <p:spPr>
          <a:xfrm>
            <a:off x="8132782" y="4995871"/>
            <a:ext cx="2342671" cy="10751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ULUSAL VE ULUSLARARASI PROJE KOMİSYONU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DR.    M. ÖZGÜR ÖMÜR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SEVİLAY KILINÇARSLAN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MİRAÇ ŞİRİN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DENİZ KARAPINAR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EMRE GÜNEŞ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1FF760FF-5FFE-A87E-2CA6-A9BE02A7E02E}"/>
              </a:ext>
            </a:extLst>
          </p:cNvPr>
          <p:cNvSpPr txBox="1"/>
          <p:nvPr/>
        </p:nvSpPr>
        <p:spPr>
          <a:xfrm>
            <a:off x="0" y="32133"/>
            <a:ext cx="10693400" cy="134844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27305" rIns="0" bIns="0" rtlCol="0">
            <a:spAutoFit/>
          </a:bodyPr>
          <a:lstStyle/>
          <a:p>
            <a:pPr algn="ctr">
              <a:lnSpc>
                <a:spcPts val="1650"/>
              </a:lnSpc>
              <a:spcBef>
                <a:spcPts val="215"/>
              </a:spcBef>
            </a:pPr>
            <a:r>
              <a:rPr lang="tr-TR"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T.C. </a:t>
            </a:r>
            <a:r>
              <a:rPr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GİRESUN</a:t>
            </a:r>
            <a:r>
              <a:rPr sz="1400" b="1" spc="-2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ÜNİVERSİTESİ</a:t>
            </a:r>
            <a:endParaRPr sz="1400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algn="ctr">
              <a:lnSpc>
                <a:spcPts val="1595"/>
              </a:lnSpc>
            </a:pPr>
            <a:r>
              <a:rPr sz="1400" b="1" spc="-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ALUCRA TURAN </a:t>
            </a:r>
            <a:r>
              <a:rPr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BULUTCU MESLEK</a:t>
            </a:r>
            <a:r>
              <a:rPr sz="1400" b="1" spc="-1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YÜKSEKOKULU</a:t>
            </a:r>
            <a:endParaRPr sz="1400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3723640" marR="3716654" algn="ctr">
              <a:lnSpc>
                <a:spcPts val="2290"/>
              </a:lnSpc>
              <a:spcBef>
                <a:spcPts val="110"/>
              </a:spcBef>
            </a:pPr>
            <a:r>
              <a:rPr sz="1400" b="1" dirty="0">
                <a:solidFill>
                  <a:schemeClr val="tx1"/>
                </a:solidFill>
                <a:latin typeface="Times New Roman"/>
                <a:cs typeface="Times New Roman"/>
              </a:rPr>
              <a:t>ORGANİZASYON</a:t>
            </a:r>
            <a:r>
              <a:rPr lang="tr-TR" sz="1400" b="1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ŞEMAS</a:t>
            </a:r>
            <a:r>
              <a:rPr lang="tr-TR"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I </a:t>
            </a:r>
            <a:r>
              <a:rPr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(AKADEMİK</a:t>
            </a:r>
            <a:r>
              <a:rPr lang="tr-TR"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 KURULLAR VE KOMİSYONLAR </a:t>
            </a:r>
            <a:r>
              <a:rPr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)</a:t>
            </a:r>
            <a:endParaRPr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14">
            <a:extLst>
              <a:ext uri="{FF2B5EF4-FFF2-40B4-BE49-F238E27FC236}">
                <a16:creationId xmlns:a16="http://schemas.microsoft.com/office/drawing/2014/main" xmlns="" id="{BDC5F064-7D57-8820-2AD0-D98352723E7D}"/>
              </a:ext>
            </a:extLst>
          </p:cNvPr>
          <p:cNvSpPr/>
          <p:nvPr/>
        </p:nvSpPr>
        <p:spPr>
          <a:xfrm>
            <a:off x="270631" y="3798703"/>
            <a:ext cx="2569307" cy="9108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lang="tr-TR" sz="1600" b="1" dirty="0">
                <a:solidFill>
                  <a:srgbClr val="0C0C0C"/>
                </a:solidFill>
                <a:latin typeface="Times New Roman"/>
                <a:cs typeface="Times New Roman"/>
              </a:rPr>
              <a:t>Müdür Yardımcısı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tr-TR" sz="1600" spc="-5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tr-TR" sz="1600" spc="-5" dirty="0">
                <a:latin typeface="Times New Roman"/>
                <a:cs typeface="Times New Roman"/>
              </a:rPr>
              <a:t>Öğr. Gör. Miraç ŞİRİN</a:t>
            </a:r>
          </a:p>
        </p:txBody>
      </p:sp>
      <p:sp>
        <p:nvSpPr>
          <p:cNvPr id="4" name="object 14">
            <a:extLst>
              <a:ext uri="{FF2B5EF4-FFF2-40B4-BE49-F238E27FC236}">
                <a16:creationId xmlns:a16="http://schemas.microsoft.com/office/drawing/2014/main" xmlns="" id="{F480893A-CF17-AB34-8E78-AE6235F95070}"/>
              </a:ext>
            </a:extLst>
          </p:cNvPr>
          <p:cNvSpPr/>
          <p:nvPr/>
        </p:nvSpPr>
        <p:spPr>
          <a:xfrm>
            <a:off x="2989246" y="1495409"/>
            <a:ext cx="2342671" cy="724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 PROGRAMI  KOORDİNATÖRLÜĞÜ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SEFA EYYÜP ÇİÇEK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YUNUS ŞENTÜRK</a:t>
            </a:r>
            <a:endParaRPr lang="tr-TR" sz="900" spc="-1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SEVİLAY KILINÇARSLAN</a:t>
            </a:r>
          </a:p>
          <a:p>
            <a:endParaRPr lang="tr-TR" sz="900" spc="-1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14">
            <a:extLst>
              <a:ext uri="{FF2B5EF4-FFF2-40B4-BE49-F238E27FC236}">
                <a16:creationId xmlns:a16="http://schemas.microsoft.com/office/drawing/2014/main" xmlns="" id="{CF945E95-8E63-7B0C-79F7-2C6251724B61}"/>
              </a:ext>
            </a:extLst>
          </p:cNvPr>
          <p:cNvSpPr/>
          <p:nvPr/>
        </p:nvSpPr>
        <p:spPr>
          <a:xfrm>
            <a:off x="2989246" y="2424103"/>
            <a:ext cx="2316267" cy="724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SINAV KOORDİNATÖRLÜĞÜ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SEVİLAY KILINÇARSLAN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YUNUS ŞENTÜRK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SEFA EYYÜP ÇİÇEK</a:t>
            </a:r>
          </a:p>
          <a:p>
            <a:endParaRPr lang="tr-TR" sz="900" spc="-1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1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object 14">
            <a:extLst>
              <a:ext uri="{FF2B5EF4-FFF2-40B4-BE49-F238E27FC236}">
                <a16:creationId xmlns:a16="http://schemas.microsoft.com/office/drawing/2014/main" xmlns="" id="{6CB881EB-4447-4575-B6F9-5559B9AE726A}"/>
              </a:ext>
            </a:extLst>
          </p:cNvPr>
          <p:cNvSpPr/>
          <p:nvPr/>
        </p:nvSpPr>
        <p:spPr>
          <a:xfrm>
            <a:off x="2989246" y="4567243"/>
            <a:ext cx="2358630" cy="1435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ÖĞRENCİ TEMSİLCİLİĞİ VE KONSEYİ SEÇİM KOMİSYONU 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YUNUS ŞENTÜRK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DENİZ KARAPINAR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AYDIN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HASAN HELİMOĞLU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SEFA EYYÜP ÇİÇEK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AYKUT GOKTEKİN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GÜLTEPE</a:t>
            </a:r>
          </a:p>
          <a:p>
            <a:endParaRPr lang="tr-TR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object 14">
            <a:extLst>
              <a:ext uri="{FF2B5EF4-FFF2-40B4-BE49-F238E27FC236}">
                <a16:creationId xmlns:a16="http://schemas.microsoft.com/office/drawing/2014/main" xmlns="" id="{90B74C53-DD4B-8A75-81C8-ABB7E1386178}"/>
              </a:ext>
            </a:extLst>
          </p:cNvPr>
          <p:cNvSpPr/>
          <p:nvPr/>
        </p:nvSpPr>
        <p:spPr>
          <a:xfrm>
            <a:off x="5561014" y="4638681"/>
            <a:ext cx="2398515" cy="7143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KÜTÜPHANE KURULU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AYKUT GÖKTEKİN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MUHAMMED RAMAZAN DEMİRCİ</a:t>
            </a: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MUALLA ÖĞÜTVEREN</a:t>
            </a:r>
          </a:p>
          <a:p>
            <a:pPr algn="ctr">
              <a:lnSpc>
                <a:spcPct val="100000"/>
              </a:lnSpc>
            </a:pPr>
            <a:endParaRPr lang="tr-TR" sz="900" b="1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object 14">
            <a:extLst>
              <a:ext uri="{FF2B5EF4-FFF2-40B4-BE49-F238E27FC236}">
                <a16:creationId xmlns:a16="http://schemas.microsoft.com/office/drawing/2014/main" xmlns="" id="{0033D2D6-5D29-44C5-A544-CA6463CDD59B}"/>
              </a:ext>
            </a:extLst>
          </p:cNvPr>
          <p:cNvSpPr/>
          <p:nvPr/>
        </p:nvSpPr>
        <p:spPr>
          <a:xfrm>
            <a:off x="8061344" y="2352665"/>
            <a:ext cx="2438400" cy="7572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BURS KOMİSYONU</a:t>
            </a:r>
            <a:endParaRPr lang="tr-TR" sz="900" spc="-1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MİRAÇ ŞİRİN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ÖĞR. GÖR.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SİNAN KUZUCU</a:t>
            </a: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object 14">
            <a:extLst>
              <a:ext uri="{FF2B5EF4-FFF2-40B4-BE49-F238E27FC236}">
                <a16:creationId xmlns:a16="http://schemas.microsoft.com/office/drawing/2014/main" xmlns="" id="{6F34CF5A-30D7-D8E5-B7EF-1478DFBA4059}"/>
              </a:ext>
            </a:extLst>
          </p:cNvPr>
          <p:cNvSpPr/>
          <p:nvPr/>
        </p:nvSpPr>
        <p:spPr>
          <a:xfrm>
            <a:off x="5561014" y="1495409"/>
            <a:ext cx="2357454" cy="7095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MEZUN ÖĞRENCİLERLE İLETİŞİM KOMİSYONU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DENİZ KARAPINAR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GÖR. EMRE GÜNEŞ</a:t>
            </a:r>
          </a:p>
          <a:p>
            <a:pPr>
              <a:lnSpc>
                <a:spcPct val="100000"/>
              </a:lnSpc>
            </a:pPr>
            <a:endParaRPr lang="tr-TR" sz="1000" spc="-5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tr-TR" sz="1000" spc="-5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14">
            <a:extLst>
              <a:ext uri="{FF2B5EF4-FFF2-40B4-BE49-F238E27FC236}">
                <a16:creationId xmlns:a16="http://schemas.microsoft.com/office/drawing/2014/main" xmlns="" id="{0D2A0ACA-4CB5-1F56-F967-0C2396397492}"/>
              </a:ext>
            </a:extLst>
          </p:cNvPr>
          <p:cNvSpPr/>
          <p:nvPr/>
        </p:nvSpPr>
        <p:spPr>
          <a:xfrm>
            <a:off x="5561014" y="2352665"/>
            <a:ext cx="235745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FARABİ- MEVLANA KOORDİNATÖRLÜĞÜ</a:t>
            </a:r>
          </a:p>
          <a:p>
            <a:pPr>
              <a:lnSpc>
                <a:spcPct val="100000"/>
              </a:lnSpc>
            </a:pP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GÖR.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DENİZ KURT</a:t>
            </a:r>
          </a:p>
          <a:p>
            <a:pPr>
              <a:lnSpc>
                <a:spcPct val="100000"/>
              </a:lnSpc>
            </a:pP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BİLGİN TEKER BEKÇİ</a:t>
            </a:r>
          </a:p>
          <a:p>
            <a:pPr>
              <a:lnSpc>
                <a:spcPct val="100000"/>
              </a:lnSpc>
            </a:pP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ÖMER TURANLI</a:t>
            </a: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14">
            <a:extLst>
              <a:ext uri="{FF2B5EF4-FFF2-40B4-BE49-F238E27FC236}">
                <a16:creationId xmlns:a16="http://schemas.microsoft.com/office/drawing/2014/main" xmlns="" id="{2FC017BE-8171-97DA-A4C7-53C9A2544F99}"/>
              </a:ext>
            </a:extLst>
          </p:cNvPr>
          <p:cNvSpPr/>
          <p:nvPr/>
        </p:nvSpPr>
        <p:spPr>
          <a:xfrm>
            <a:off x="5561014" y="3138483"/>
            <a:ext cx="2357454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ERASMUS KORDİNATÖRLÜĞÜ</a:t>
            </a:r>
          </a:p>
          <a:p>
            <a:pPr algn="ctr">
              <a:lnSpc>
                <a:spcPct val="100000"/>
              </a:lnSpc>
            </a:pPr>
            <a:endParaRPr lang="tr-TR" sz="900" b="1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OSMAN SERDAL KARAPINAR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SEFA EYYÜP ÇİÇEK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DOÇ. DR.M. ÖZGÜR ÖMÜR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GÜLTEPE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ÖĞR. ÜYESİ UĞUR BELLİKLİ 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MEHMET AKİF SARI 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HASAN HELİMOĞLU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ŞENNUR ERKOCA ŞENTÜRK</a:t>
            </a: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14">
            <a:extLst>
              <a:ext uri="{FF2B5EF4-FFF2-40B4-BE49-F238E27FC236}">
                <a16:creationId xmlns:a16="http://schemas.microsoft.com/office/drawing/2014/main" xmlns="" id="{1AD76F85-2FCB-17F7-3BDD-06EC80196A01}"/>
              </a:ext>
            </a:extLst>
          </p:cNvPr>
          <p:cNvSpPr/>
          <p:nvPr/>
        </p:nvSpPr>
        <p:spPr>
          <a:xfrm>
            <a:off x="8061344" y="3281359"/>
            <a:ext cx="2438400" cy="11283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/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SOSYAL, KÜLTÜREL VE AKADEMİK ETKİNLİKLER KOMİSYONU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İBRAHİM GÖKHAN GÜRSOY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HASAN HELİMOĞLU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SEFA EYYÜP ÇİÇEK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MURAT ESEN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BİL. İŞLT. ALPER METEHAN KANTEMİR</a:t>
            </a:r>
          </a:p>
          <a:p>
            <a:pPr algn="ctr"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object 14">
            <a:extLst>
              <a:ext uri="{FF2B5EF4-FFF2-40B4-BE49-F238E27FC236}">
                <a16:creationId xmlns:a16="http://schemas.microsoft.com/office/drawing/2014/main" xmlns="" id="{CAA4FD70-3BC1-A071-22FA-1CF7A244B6B3}"/>
              </a:ext>
            </a:extLst>
          </p:cNvPr>
          <p:cNvSpPr/>
          <p:nvPr/>
        </p:nvSpPr>
        <p:spPr>
          <a:xfrm>
            <a:off x="8061344" y="1495409"/>
            <a:ext cx="2438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GEÇİŞ KOMİSYONU</a:t>
            </a:r>
            <a:endParaRPr lang="tr-TR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HASAN HELİMOĞLU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MUALLA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ÖĞÜTVEREN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MURAT ESEN</a:t>
            </a: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4">
            <a:extLst>
              <a:ext uri="{FF2B5EF4-FFF2-40B4-BE49-F238E27FC236}">
                <a16:creationId xmlns:a16="http://schemas.microsoft.com/office/drawing/2014/main" xmlns="" id="{0F7CAE0F-49FD-11E5-CDD9-26D849A845A8}"/>
              </a:ext>
            </a:extLst>
          </p:cNvPr>
          <p:cNvSpPr/>
          <p:nvPr/>
        </p:nvSpPr>
        <p:spPr>
          <a:xfrm>
            <a:off x="2989246" y="6138879"/>
            <a:ext cx="2357454" cy="4137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VE BİLGİ TEKNOLOJİSİ KOMİSYONU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SALİH ERKUT BOZ</a:t>
            </a:r>
          </a:p>
          <a:p>
            <a:pPr algn="ctr"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4">
            <a:extLst>
              <a:ext uri="{FF2B5EF4-FFF2-40B4-BE49-F238E27FC236}">
                <a16:creationId xmlns:a16="http://schemas.microsoft.com/office/drawing/2014/main" xmlns="" id="{E2C9CE9D-FEDE-7AED-5E81-72089FA67C1D}"/>
              </a:ext>
            </a:extLst>
          </p:cNvPr>
          <p:cNvSpPr/>
          <p:nvPr/>
        </p:nvSpPr>
        <p:spPr>
          <a:xfrm>
            <a:off x="8061344" y="4567243"/>
            <a:ext cx="2428892" cy="553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TEKNİK ALTYAPI VE BİLİŞİM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GÜLTEPE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AYKUT GÖKTEKİN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14">
            <a:extLst>
              <a:ext uri="{FF2B5EF4-FFF2-40B4-BE49-F238E27FC236}">
                <a16:creationId xmlns:a16="http://schemas.microsoft.com/office/drawing/2014/main" xmlns="" id="{BA1E76D8-5694-3300-EC0A-6F1386A382A1}"/>
              </a:ext>
            </a:extLst>
          </p:cNvPr>
          <p:cNvSpPr/>
          <p:nvPr/>
        </p:nvSpPr>
        <p:spPr>
          <a:xfrm>
            <a:off x="2989246" y="3495673"/>
            <a:ext cx="2357453" cy="7572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ENGELSİZ BİRİM DANIŞMANLIĞI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EMEL POLAT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MUALLA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ÖĞÜTVEREN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MUHAMMED RAMAZAN DEMİRCİ</a:t>
            </a: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ject 14">
            <a:extLst>
              <a:ext uri="{FF2B5EF4-FFF2-40B4-BE49-F238E27FC236}">
                <a16:creationId xmlns:a16="http://schemas.microsoft.com/office/drawing/2014/main" xmlns="" id="{A5DAED9A-BD1E-9DF8-5DB4-F2649F77029C}"/>
              </a:ext>
            </a:extLst>
          </p:cNvPr>
          <p:cNvSpPr/>
          <p:nvPr/>
        </p:nvSpPr>
        <p:spPr>
          <a:xfrm>
            <a:off x="5561014" y="5424499"/>
            <a:ext cx="2428892" cy="1110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DİLEK VE ŞİKÂYETLERİ DEĞERLENDİRME KOMİSYONU 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MİRAÇ ŞİRİN</a:t>
            </a: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İBRAHİM GÖKHAN GÜRSOY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SEVİLAY KILINÇARSLAN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xmlns="" id="{CAA4FD70-3BC1-A071-22FA-1CF7A244B6B3}"/>
              </a:ext>
            </a:extLst>
          </p:cNvPr>
          <p:cNvSpPr/>
          <p:nvPr/>
        </p:nvSpPr>
        <p:spPr>
          <a:xfrm>
            <a:off x="8061344" y="5353061"/>
            <a:ext cx="2438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UYUM VE ORYANTASYON KOMİSYONU</a:t>
            </a:r>
            <a:endParaRPr lang="tr-TR" sz="9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OKTAY ORÇUN BEKEN</a:t>
            </a: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ÖMER TURANLI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EMEL POLAT</a:t>
            </a: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ject 14">
            <a:extLst>
              <a:ext uri="{FF2B5EF4-FFF2-40B4-BE49-F238E27FC236}">
                <a16:creationId xmlns:a16="http://schemas.microsoft.com/office/drawing/2014/main" xmlns="" id="{E2C9CE9D-FEDE-7AED-5E81-72089FA67C1D}"/>
              </a:ext>
            </a:extLst>
          </p:cNvPr>
          <p:cNvSpPr/>
          <p:nvPr/>
        </p:nvSpPr>
        <p:spPr>
          <a:xfrm>
            <a:off x="8061344" y="6138879"/>
            <a:ext cx="2428892" cy="553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GÜSEM KOMİSYONU</a:t>
            </a:r>
            <a:endParaRPr lang="tr-TR" sz="900" b="1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MİRAÇ ŞİRİN</a:t>
            </a: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GÖR.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DENİZ KURT</a:t>
            </a: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4587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1633</TotalTime>
  <Words>992</Words>
  <Application>Microsoft Office PowerPoint</Application>
  <PresentationFormat>Özel</PresentationFormat>
  <Paragraphs>209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Office Theme</vt:lpstr>
      <vt:lpstr>Slayt 1</vt:lpstr>
      <vt:lpstr>Slayt 2</vt:lpstr>
      <vt:lpstr>Slayt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organizasyon Å�emasÄ± (1)</dc:title>
  <dc:creator>RÃ¼zgar</dc:creator>
  <cp:lastModifiedBy>miraç</cp:lastModifiedBy>
  <cp:revision>64</cp:revision>
  <dcterms:created xsi:type="dcterms:W3CDTF">2020-09-24T10:32:56Z</dcterms:created>
  <dcterms:modified xsi:type="dcterms:W3CDTF">2024-09-16T08:30:45Z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2018-12-06T00:00:00Z</vt:filetime>
  </property>
  <property fmtid="{D5CDD505-2E9C-101B-9397-08002B2CF9AE}" pid="3" name="LastSaved">
    <vt:filetime>2020-09-24T00:00:00Z</vt:filetime>
  </property>
</Properties>
</file>